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37"/>
  </p:notesMasterIdLst>
  <p:handoutMasterIdLst>
    <p:handoutMasterId r:id="rId38"/>
  </p:handoutMasterIdLst>
  <p:sldIdLst>
    <p:sldId id="282" r:id="rId2"/>
    <p:sldId id="257" r:id="rId3"/>
    <p:sldId id="256" r:id="rId4"/>
    <p:sldId id="283" r:id="rId5"/>
    <p:sldId id="300" r:id="rId6"/>
    <p:sldId id="285" r:id="rId7"/>
    <p:sldId id="286" r:id="rId8"/>
    <p:sldId id="301" r:id="rId9"/>
    <p:sldId id="302" r:id="rId10"/>
    <p:sldId id="303" r:id="rId11"/>
    <p:sldId id="287" r:id="rId12"/>
    <p:sldId id="288" r:id="rId13"/>
    <p:sldId id="289" r:id="rId14"/>
    <p:sldId id="304" r:id="rId15"/>
    <p:sldId id="305" r:id="rId16"/>
    <p:sldId id="290" r:id="rId17"/>
    <p:sldId id="291" r:id="rId18"/>
    <p:sldId id="306" r:id="rId19"/>
    <p:sldId id="307" r:id="rId20"/>
    <p:sldId id="308" r:id="rId21"/>
    <p:sldId id="292" r:id="rId22"/>
    <p:sldId id="293" r:id="rId23"/>
    <p:sldId id="294" r:id="rId24"/>
    <p:sldId id="295" r:id="rId25"/>
    <p:sldId id="309" r:id="rId26"/>
    <p:sldId id="310" r:id="rId27"/>
    <p:sldId id="296" r:id="rId28"/>
    <p:sldId id="297" r:id="rId29"/>
    <p:sldId id="311" r:id="rId30"/>
    <p:sldId id="312" r:id="rId31"/>
    <p:sldId id="298" r:id="rId32"/>
    <p:sldId id="299" r:id="rId33"/>
    <p:sldId id="313" r:id="rId34"/>
    <p:sldId id="258" r:id="rId35"/>
    <p:sldId id="284" r:id="rId3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Wood" initials="BW"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6092C1"/>
    <a:srgbClr val="8BB6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napVertSplitter="1" vertBarState="minimized">
    <p:restoredLeft sz="34587" autoAdjust="0"/>
    <p:restoredTop sz="79856" autoAdjust="0"/>
  </p:normalViewPr>
  <p:slideViewPr>
    <p:cSldViewPr>
      <p:cViewPr varScale="1">
        <p:scale>
          <a:sx n="93" d="100"/>
          <a:sy n="93" d="100"/>
        </p:scale>
        <p:origin x="-2886"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a:p>
        </p:txBody>
      </p:sp>
      <p:sp>
        <p:nvSpPr>
          <p:cNvPr id="22531"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fld id="{81798516-A4AB-424E-97C6-E45147198897}" type="datetimeFigureOut">
              <a:rPr lang="en-US"/>
              <a:pPr>
                <a:defRPr/>
              </a:pPr>
              <a:t>8/24/2014</a:t>
            </a:fld>
            <a:endParaRPr lang="en-US"/>
          </a:p>
        </p:txBody>
      </p:sp>
      <p:sp>
        <p:nvSpPr>
          <p:cNvPr id="22532"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a:p>
        </p:txBody>
      </p:sp>
      <p:sp>
        <p:nvSpPr>
          <p:cNvPr id="22533"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B78513EC-8336-4F04-BA3E-2A372D5EAEC9}" type="slidenum">
              <a:rPr lang="en-US"/>
              <a:pPr>
                <a:defRPr/>
              </a:pPr>
              <a:t>‹#›</a:t>
            </a:fld>
            <a:endParaRPr lang="en-US"/>
          </a:p>
        </p:txBody>
      </p:sp>
    </p:spTree>
    <p:extLst>
      <p:ext uri="{BB962C8B-B14F-4D97-AF65-F5344CB8AC3E}">
        <p14:creationId xmlns:p14="http://schemas.microsoft.com/office/powerpoint/2010/main" val="3436692442"/>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
</file>

<file path=ppt/media/image4.tiff>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00BE38EA-E1BC-4013-BFE5-292F45166390}" type="datetimeFigureOut">
              <a:rPr lang="en-US"/>
              <a:pPr>
                <a:defRPr/>
              </a:pPr>
              <a:t>8/24/2014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EC62D373-7F72-461B-A0AE-2390A0D84974}" type="slidenum">
              <a:rPr lang="en-US"/>
              <a:pPr>
                <a:defRPr/>
              </a:pPr>
              <a:t>‹#›</a:t>
            </a:fld>
            <a:endParaRPr lang="en-US"/>
          </a:p>
        </p:txBody>
      </p:sp>
    </p:spTree>
    <p:extLst>
      <p:ext uri="{BB962C8B-B14F-4D97-AF65-F5344CB8AC3E}">
        <p14:creationId xmlns:p14="http://schemas.microsoft.com/office/powerpoint/2010/main" val="20461666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8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CA55F4FB-A82D-474D-8043-3D328656A26C}" type="slidenum">
              <a:rPr lang="en-US" smtClean="0"/>
              <a:pPr>
                <a:defRPr/>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Another useful piece of information is determining the state of the telephony service. This information can tell an application if the phone has coverage at all, if it can make emergency calls only, or if the radio for phone calls is turned off as it might be when in airplane mode. To do this, an application can add the </a:t>
            </a:r>
            <a:r>
              <a:rPr lang="en-US" sz="1200" kern="1200" dirty="0" err="1" smtClean="0">
                <a:solidFill>
                  <a:schemeClr val="tx1"/>
                </a:solidFill>
                <a:effectLst/>
                <a:latin typeface="+mn-lt"/>
                <a:ea typeface="+mn-ea"/>
                <a:cs typeface="+mn-cs"/>
              </a:rPr>
              <a:t>PhoneStateListener.LISTEN_SERVICE_STATE</a:t>
            </a:r>
            <a:r>
              <a:rPr lang="en-US" sz="1200" kern="1200" dirty="0" smtClean="0">
                <a:solidFill>
                  <a:schemeClr val="tx1"/>
                </a:solidFill>
                <a:effectLst/>
                <a:latin typeface="+mn-lt"/>
                <a:ea typeface="+mn-ea"/>
                <a:cs typeface="+mn-cs"/>
              </a:rPr>
              <a:t> flag to the listener described earlier and implement the </a:t>
            </a:r>
            <a:r>
              <a:rPr lang="en-US" sz="1200" kern="1200" dirty="0" err="1" smtClean="0">
                <a:solidFill>
                  <a:schemeClr val="tx1"/>
                </a:solidFill>
                <a:effectLst/>
                <a:latin typeface="+mn-lt"/>
                <a:ea typeface="+mn-ea"/>
                <a:cs typeface="+mn-cs"/>
              </a:rPr>
              <a:t>onServiceStateChanged</a:t>
            </a:r>
            <a:r>
              <a:rPr lang="en-US" sz="1200" kern="1200" dirty="0" smtClean="0">
                <a:solidFill>
                  <a:schemeClr val="tx1"/>
                </a:solidFill>
                <a:effectLst/>
                <a:latin typeface="+mn-lt"/>
                <a:ea typeface="+mn-ea"/>
                <a:cs typeface="+mn-cs"/>
              </a:rPr>
              <a:t> method, which receives an instance of the </a:t>
            </a:r>
            <a:r>
              <a:rPr lang="en-US" sz="1200" kern="1200" dirty="0" err="1" smtClean="0">
                <a:solidFill>
                  <a:schemeClr val="tx1"/>
                </a:solidFill>
                <a:effectLst/>
                <a:latin typeface="+mn-lt"/>
                <a:ea typeface="+mn-ea"/>
                <a:cs typeface="+mn-cs"/>
              </a:rPr>
              <a:t>ServiceState</a:t>
            </a:r>
            <a:r>
              <a:rPr lang="en-US" sz="1200" kern="1200" dirty="0" smtClean="0">
                <a:solidFill>
                  <a:schemeClr val="tx1"/>
                </a:solidFill>
                <a:effectLst/>
                <a:latin typeface="+mn-lt"/>
                <a:ea typeface="+mn-ea"/>
                <a:cs typeface="+mn-cs"/>
              </a:rPr>
              <a:t> object. Alternatively, an application can check the state by constructing a </a:t>
            </a:r>
            <a:r>
              <a:rPr lang="en-US" sz="1200" kern="1200" dirty="0" err="1" smtClean="0">
                <a:solidFill>
                  <a:schemeClr val="tx1"/>
                </a:solidFill>
                <a:effectLst/>
                <a:latin typeface="+mn-lt"/>
                <a:ea typeface="+mn-ea"/>
                <a:cs typeface="+mn-cs"/>
              </a:rPr>
              <a:t>ServiceState</a:t>
            </a:r>
            <a:r>
              <a:rPr lang="en-US" sz="1200" kern="1200" dirty="0" smtClean="0">
                <a:solidFill>
                  <a:schemeClr val="tx1"/>
                </a:solidFill>
                <a:effectLst/>
                <a:latin typeface="+mn-lt"/>
                <a:ea typeface="+mn-ea"/>
                <a:cs typeface="+mn-cs"/>
              </a:rPr>
              <a:t> object and querying it directly, as shown here.</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A status such as whether the handset is roaming can be determined by a call to the </a:t>
            </a:r>
            <a:r>
              <a:rPr lang="en-US" sz="1200" kern="1200" dirty="0" err="1" smtClean="0">
                <a:solidFill>
                  <a:schemeClr val="tx1"/>
                </a:solidFill>
                <a:effectLst/>
                <a:latin typeface="+mn-lt"/>
                <a:ea typeface="+mn-ea"/>
                <a:cs typeface="+mn-cs"/>
              </a:rPr>
              <a:t>getRoaming</a:t>
            </a:r>
            <a:r>
              <a:rPr lang="en-US" sz="1200" kern="1200" dirty="0" smtClean="0">
                <a:solidFill>
                  <a:schemeClr val="tx1"/>
                </a:solidFill>
                <a:effectLst/>
                <a:latin typeface="+mn-lt"/>
                <a:ea typeface="+mn-ea"/>
                <a:cs typeface="+mn-cs"/>
              </a:rPr>
              <a:t>() method. A friendly and frugal application can use this method to warn the user before performing any costly roaming operations such as data transfers within the application.</a:t>
            </a:r>
          </a:p>
          <a:p>
            <a:pPr marL="0" marR="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mn-lt"/>
              <a:ea typeface="+mn-ea"/>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In addition to call and service state information, your application can retrieve other information about the device. This information is less useful for the typical application but can diagnose problems or provide specialized services available only from certain provider networks. This code retrieves several pieces of service information.</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The network operator name is the descriptive name of the current provider that the handset connects to, typically the current tower operator. The SIM operator name is typically the name of the user’s service provider. The phone number for this API is defined as the MSISDN, typically the directory number of a GSM handset (that is, the number someone would dial to reach that particular phone).</a:t>
            </a: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Applications that deal with telephony, or even just contacts, frequently have to deal with the input, verification, and usage of phone numbers. The Android SDK includes a set of helpful utility functions that simplify handling of phone number strings. Applications can have phone numbers formatted based on the current locale setting. For example, this code uses the </a:t>
            </a:r>
            <a:r>
              <a:rPr lang="en-US" sz="1200" kern="1200" dirty="0" err="1" smtClean="0">
                <a:solidFill>
                  <a:schemeClr val="tx1"/>
                </a:solidFill>
                <a:effectLst/>
                <a:latin typeface="+mn-lt"/>
                <a:ea typeface="+mn-ea"/>
                <a:cs typeface="+mn-cs"/>
              </a:rPr>
              <a:t>formatNumber</a:t>
            </a:r>
            <a:r>
              <a:rPr lang="en-US" sz="1200" kern="1200" dirty="0" smtClean="0">
                <a:solidFill>
                  <a:schemeClr val="tx1"/>
                </a:solidFill>
                <a:effectLst/>
                <a:latin typeface="+mn-lt"/>
                <a:ea typeface="+mn-ea"/>
                <a:cs typeface="+mn-cs"/>
              </a:rPr>
              <a:t>() method.</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The resulting output to the log would be the string 999-555-1212. Phone numbers can also be compared using a call to the </a:t>
            </a:r>
            <a:r>
              <a:rPr lang="en-US" sz="1200" kern="1200" dirty="0" err="1" smtClean="0">
                <a:solidFill>
                  <a:schemeClr val="tx1"/>
                </a:solidFill>
                <a:effectLst/>
                <a:latin typeface="+mn-lt"/>
                <a:ea typeface="+mn-ea"/>
                <a:cs typeface="+mn-cs"/>
              </a:rPr>
              <a:t>PhoneNumberUtils.compare</a:t>
            </a:r>
            <a:r>
              <a:rPr lang="en-US" sz="1200" kern="1200" dirty="0" smtClean="0">
                <a:solidFill>
                  <a:schemeClr val="tx1"/>
                </a:solidFill>
                <a:effectLst/>
                <a:latin typeface="+mn-lt"/>
                <a:ea typeface="+mn-ea"/>
                <a:cs typeface="+mn-cs"/>
              </a:rPr>
              <a:t>() method. An application can also check to see whether a given phone number is an emergency phone number by calling </a:t>
            </a:r>
            <a:r>
              <a:rPr lang="en-US" sz="1200" kern="1200" dirty="0" err="1" smtClean="0">
                <a:solidFill>
                  <a:schemeClr val="tx1"/>
                </a:solidFill>
                <a:effectLst/>
                <a:latin typeface="+mn-lt"/>
                <a:ea typeface="+mn-ea"/>
                <a:cs typeface="+mn-cs"/>
              </a:rPr>
              <a:t>PhoneNumberUtils.isEmergencyNumber</a:t>
            </a:r>
            <a:r>
              <a:rPr lang="en-US" sz="1200" kern="1200" dirty="0" smtClean="0">
                <a:solidFill>
                  <a:schemeClr val="tx1"/>
                </a:solidFill>
                <a:effectLst/>
                <a:latin typeface="+mn-lt"/>
                <a:ea typeface="+mn-ea"/>
                <a:cs typeface="+mn-cs"/>
              </a:rPr>
              <a:t>(), which enables your application to warn users before they call an emergency number. This method is useful when the source of the phone number data might be questionable.</a:t>
            </a: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formatNumber</a:t>
            </a:r>
            <a:r>
              <a:rPr lang="en-US" sz="1200" kern="1200" dirty="0" smtClean="0">
                <a:solidFill>
                  <a:schemeClr val="tx1"/>
                </a:solidFill>
                <a:effectLst/>
                <a:latin typeface="+mn-lt"/>
                <a:ea typeface="+mn-ea"/>
                <a:cs typeface="+mn-cs"/>
              </a:rPr>
              <a:t>() method can also take an Editable as a parameter to format a number in place. The useful feature here is that you can assign the </a:t>
            </a:r>
            <a:r>
              <a:rPr lang="en-US" sz="1200" kern="1200" dirty="0" err="1" smtClean="0">
                <a:solidFill>
                  <a:schemeClr val="tx1"/>
                </a:solidFill>
                <a:effectLst/>
                <a:latin typeface="+mn-lt"/>
                <a:ea typeface="+mn-ea"/>
                <a:cs typeface="+mn-cs"/>
              </a:rPr>
              <a:t>PhoneNumberFormattingTextWatcher</a:t>
            </a:r>
            <a:r>
              <a:rPr lang="en-US" sz="1200" kern="1200" dirty="0" smtClean="0">
                <a:solidFill>
                  <a:schemeClr val="tx1"/>
                </a:solidFill>
                <a:effectLst/>
                <a:latin typeface="+mn-lt"/>
                <a:ea typeface="+mn-ea"/>
                <a:cs typeface="+mn-cs"/>
              </a:rPr>
              <a:t> object to watch a </a:t>
            </a:r>
            <a:r>
              <a:rPr lang="en-US" sz="1200" kern="1200" dirty="0" err="1" smtClean="0">
                <a:solidFill>
                  <a:schemeClr val="tx1"/>
                </a:solidFill>
                <a:effectLst/>
                <a:latin typeface="+mn-lt"/>
                <a:ea typeface="+mn-ea"/>
                <a:cs typeface="+mn-cs"/>
              </a:rPr>
              <a:t>TextView</a:t>
            </a:r>
            <a:r>
              <a:rPr lang="en-US" sz="1200" kern="1200" dirty="0" smtClean="0">
                <a:solidFill>
                  <a:schemeClr val="tx1"/>
                </a:solidFill>
                <a:effectLst/>
                <a:latin typeface="+mn-lt"/>
                <a:ea typeface="+mn-ea"/>
                <a:cs typeface="+mn-cs"/>
              </a:rPr>
              <a:t> (or </a:t>
            </a:r>
            <a:r>
              <a:rPr lang="en-US" sz="1200" kern="1200" dirty="0" err="1" smtClean="0">
                <a:solidFill>
                  <a:schemeClr val="tx1"/>
                </a:solidFill>
                <a:effectLst/>
                <a:latin typeface="+mn-lt"/>
                <a:ea typeface="+mn-ea"/>
                <a:cs typeface="+mn-cs"/>
              </a:rPr>
              <a:t>EditText</a:t>
            </a:r>
            <a:r>
              <a:rPr lang="en-US" sz="1200" kern="1200" dirty="0" smtClean="0">
                <a:solidFill>
                  <a:schemeClr val="tx1"/>
                </a:solidFill>
                <a:effectLst/>
                <a:latin typeface="+mn-lt"/>
                <a:ea typeface="+mn-ea"/>
                <a:cs typeface="+mn-cs"/>
              </a:rPr>
              <a:t> for user input) and format phone numbers as they are entered. The code shown here demonstrates the ease of configuring an </a:t>
            </a:r>
            <a:r>
              <a:rPr lang="en-US" sz="1200" kern="1200" dirty="0" err="1" smtClean="0">
                <a:solidFill>
                  <a:schemeClr val="tx1"/>
                </a:solidFill>
                <a:effectLst/>
                <a:latin typeface="+mn-lt"/>
                <a:ea typeface="+mn-ea"/>
                <a:cs typeface="+mn-cs"/>
              </a:rPr>
              <a:t>EditText</a:t>
            </a:r>
            <a:r>
              <a:rPr lang="en-US" sz="1200" kern="1200" dirty="0" smtClean="0">
                <a:solidFill>
                  <a:schemeClr val="tx1"/>
                </a:solidFill>
                <a:effectLst/>
                <a:latin typeface="+mn-lt"/>
                <a:ea typeface="+mn-ea"/>
                <a:cs typeface="+mn-cs"/>
              </a:rPr>
              <a:t> to format phone numbers that are entered.</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While the user is typing in a valid phone number, the number is formatted in a way suitable for the current locale.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Just the numbers for 19995551212 were entered on the </a:t>
            </a:r>
            <a:r>
              <a:rPr lang="en-US" sz="1200" kern="1200" dirty="0" err="1" smtClean="0">
                <a:solidFill>
                  <a:schemeClr val="tx1"/>
                </a:solidFill>
                <a:effectLst/>
                <a:latin typeface="+mn-lt"/>
                <a:ea typeface="+mn-ea"/>
                <a:cs typeface="+mn-cs"/>
              </a:rPr>
              <a:t>EditText</a:t>
            </a:r>
            <a:r>
              <a:rPr lang="en-US" sz="1200" kern="1200" dirty="0" smtClean="0">
                <a:solidFill>
                  <a:schemeClr val="tx1"/>
                </a:solidFill>
                <a:effectLst/>
                <a:latin typeface="+mn-lt"/>
                <a:ea typeface="+mn-ea"/>
                <a:cs typeface="+mn-cs"/>
              </a:rPr>
              <a:t> shown in this</a:t>
            </a:r>
            <a:r>
              <a:rPr lang="en-US" sz="1200" kern="1200" baseline="0" dirty="0" smtClean="0">
                <a:solidFill>
                  <a:schemeClr val="tx1"/>
                </a:solidFill>
                <a:effectLst/>
                <a:latin typeface="+mn-lt"/>
                <a:ea typeface="+mn-ea"/>
                <a:cs typeface="+mn-cs"/>
              </a:rPr>
              <a:t> f</a:t>
            </a:r>
            <a:r>
              <a:rPr lang="en-US" sz="1200" kern="1200" dirty="0" smtClean="0">
                <a:solidFill>
                  <a:schemeClr val="tx1"/>
                </a:solidFill>
                <a:effectLst/>
                <a:latin typeface="+mn-lt"/>
                <a:ea typeface="+mn-ea"/>
                <a:cs typeface="+mn-cs"/>
              </a:rPr>
              <a:t>igure.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lvl="1"/>
            <a:r>
              <a:rPr lang="en-US" sz="1400" dirty="0" smtClean="0"/>
              <a:t>An Activity: For other applications to send messages through the default SMS application, this Activity declaration requires including an &lt;intent-filter&gt; listing an &lt;action&gt; tag that names the SENDTO intent, and &lt;data&gt; tags for the </a:t>
            </a:r>
            <a:r>
              <a:rPr lang="en-US" sz="1400" dirty="0" err="1" smtClean="0"/>
              <a:t>sms</a:t>
            </a:r>
            <a:r>
              <a:rPr lang="en-US" sz="1400" dirty="0" smtClean="0"/>
              <a:t>, mms, </a:t>
            </a:r>
            <a:r>
              <a:rPr lang="en-US" sz="1400" dirty="0" err="1" smtClean="0"/>
              <a:t>smsto</a:t>
            </a:r>
            <a:r>
              <a:rPr lang="en-US" sz="1400" dirty="0" smtClean="0"/>
              <a:t>, and </a:t>
            </a:r>
            <a:r>
              <a:rPr lang="en-US" sz="1400" dirty="0" err="1" smtClean="0"/>
              <a:t>mmsto</a:t>
            </a:r>
            <a:r>
              <a:rPr lang="en-US" sz="1400" dirty="0" smtClean="0"/>
              <a:t> schema attributes.</a:t>
            </a:r>
          </a:p>
          <a:p>
            <a:pPr lvl="1"/>
            <a:endParaRPr lang="en-US" sz="1400" dirty="0" smtClean="0"/>
          </a:p>
          <a:p>
            <a:pPr lvl="1"/>
            <a:r>
              <a:rPr lang="en-US" sz="1400" dirty="0" smtClean="0"/>
              <a:t>An SMS </a:t>
            </a:r>
            <a:r>
              <a:rPr lang="en-US" sz="1400" dirty="0" err="1" smtClean="0"/>
              <a:t>BroadcastReceiver</a:t>
            </a:r>
            <a:r>
              <a:rPr lang="en-US" sz="1400" dirty="0" smtClean="0"/>
              <a:t>: For the default messaging application to receive incoming SMS, include the BROADCAST_SMS permission and an &lt;intent-filter&gt; with the SMS_DELIVER &lt;action&gt; tag name attribute.</a:t>
            </a:r>
          </a:p>
          <a:p>
            <a:pPr lvl="1"/>
            <a:endParaRPr lang="en-US" sz="1400" dirty="0" smtClean="0"/>
          </a:p>
          <a:p>
            <a:pPr lvl="1"/>
            <a:r>
              <a:rPr lang="en-US" sz="1400" dirty="0" smtClean="0"/>
              <a:t>An MMS </a:t>
            </a:r>
            <a:r>
              <a:rPr lang="en-US" sz="1400" dirty="0" err="1" smtClean="0"/>
              <a:t>BroadcastReceiver</a:t>
            </a:r>
            <a:r>
              <a:rPr lang="en-US" sz="1400" dirty="0" smtClean="0"/>
              <a:t>: For the default messaging application to receive incoming MMS, include the BROADCAST_WAP_PUSH permission, and an &lt;intent-filter&gt; with the WAP_PUSH_DELIVER &lt;action&gt; tag name attribute and a &lt;data&gt; tag with a </a:t>
            </a:r>
            <a:r>
              <a:rPr lang="en-US" sz="1400" dirty="0" err="1" smtClean="0"/>
              <a:t>mimeType</a:t>
            </a:r>
            <a:r>
              <a:rPr lang="en-US" sz="1400" dirty="0" smtClean="0"/>
              <a:t> of application/</a:t>
            </a:r>
            <a:r>
              <a:rPr lang="en-US" sz="1400" dirty="0" err="1" smtClean="0"/>
              <a:t>vnd.wap.mms</a:t>
            </a:r>
            <a:r>
              <a:rPr lang="en-US" sz="1400" dirty="0" smtClean="0"/>
              <a:t>-message.</a:t>
            </a:r>
          </a:p>
          <a:p>
            <a:pPr lvl="1"/>
            <a:endParaRPr lang="en-US" sz="1400" dirty="0" smtClean="0"/>
          </a:p>
          <a:p>
            <a:pPr lvl="1"/>
            <a:r>
              <a:rPr lang="en-US" sz="1400" dirty="0" smtClean="0"/>
              <a:t>A Service: For the default messaging application to respond to incoming phone calls with a quick response text message, include the SEND_RESPOND_VIA_MESSAGE permission, and an &lt;intent-filter&gt; with the RESPOND_VIA_MESSAGE &lt;action&gt; tag name attribute, and &lt;data&gt; tags for the </a:t>
            </a:r>
            <a:r>
              <a:rPr lang="en-US" sz="1400" dirty="0" err="1" smtClean="0"/>
              <a:t>sms</a:t>
            </a:r>
            <a:r>
              <a:rPr lang="en-US" sz="1400" dirty="0" smtClean="0"/>
              <a:t>, mms, </a:t>
            </a:r>
            <a:r>
              <a:rPr lang="en-US" sz="1400" dirty="0" err="1" smtClean="0"/>
              <a:t>smsto</a:t>
            </a:r>
            <a:r>
              <a:rPr lang="en-US" sz="1400" dirty="0" smtClean="0"/>
              <a:t>, and </a:t>
            </a:r>
            <a:r>
              <a:rPr lang="en-US" sz="1400" dirty="0" err="1" smtClean="0"/>
              <a:t>mmsto</a:t>
            </a:r>
            <a:r>
              <a:rPr lang="en-US" sz="1400" dirty="0" smtClean="0"/>
              <a:t> schema attributes.</a:t>
            </a:r>
            <a:endParaRPr lang="en-US" sz="1400"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8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809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fontAlgn="base" hangingPunct="1">
              <a:spcBef>
                <a:spcPct val="0"/>
              </a:spcBef>
              <a:spcAft>
                <a:spcPct val="0"/>
              </a:spcAft>
            </a:pPr>
            <a:fld id="{F536FE58-E394-4E5B-90E7-2CB71C2BAEE9}" type="slidenum">
              <a:rPr lang="en-US" smtClean="0">
                <a:latin typeface="Calibri" pitchFamily="34" charset="0"/>
              </a:rPr>
              <a:pPr eaLnBrk="1" fontAlgn="base" hangingPunct="1">
                <a:spcBef>
                  <a:spcPct val="0"/>
                </a:spcBef>
                <a:spcAft>
                  <a:spcPct val="0"/>
                </a:spcAft>
              </a:pPr>
              <a:t>2</a:t>
            </a:fld>
            <a:endParaRPr lang="en-US" smtClean="0">
              <a:latin typeface="Calibri"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This figure shows the Simple Telephony application listed in the Default SMS app list.</a:t>
            </a:r>
          </a:p>
          <a:p>
            <a:pPr eaLnBrk="1" hangingPunct="1"/>
            <a:endParaRPr lang="en-US" dirty="0" smtClean="0"/>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If a user chooses not to make your application the default SMS app, you must include code to ensure that your application accounts for this, in case the user still wants to use your application for reasons other than being the default SMS application.</a:t>
            </a:r>
          </a:p>
          <a:p>
            <a:pPr eaLnBrk="1" hangingPunct="1"/>
            <a:endParaRPr lang="en-US" dirty="0"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SMS functionality requires two different permissions, depending on whether the application sends or receives messages. The XML shown here, to be placed in AndroidManifest.xml, shows the permissions needed for both actions.</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To send an SMS, an application first needs to get an instance of the </a:t>
            </a:r>
            <a:r>
              <a:rPr lang="en-US" sz="1200" kern="1200" dirty="0" err="1" smtClean="0">
                <a:solidFill>
                  <a:schemeClr val="tx1"/>
                </a:solidFill>
                <a:effectLst/>
                <a:latin typeface="+mn-lt"/>
                <a:ea typeface="+mn-ea"/>
                <a:cs typeface="+mn-cs"/>
              </a:rPr>
              <a:t>SmsManager</a:t>
            </a:r>
            <a:r>
              <a:rPr lang="en-US" sz="1200" kern="1200" dirty="0" smtClean="0">
                <a:solidFill>
                  <a:schemeClr val="tx1"/>
                </a:solidFill>
                <a:effectLst/>
                <a:latin typeface="+mn-lt"/>
                <a:ea typeface="+mn-ea"/>
                <a:cs typeface="+mn-cs"/>
              </a:rPr>
              <a:t>. Unlike other system services, this is achieved by calling the static method </a:t>
            </a:r>
            <a:r>
              <a:rPr lang="en-US" sz="1200" kern="1200" dirty="0" err="1" smtClean="0">
                <a:solidFill>
                  <a:schemeClr val="tx1"/>
                </a:solidFill>
                <a:effectLst/>
                <a:latin typeface="+mn-lt"/>
                <a:ea typeface="+mn-ea"/>
                <a:cs typeface="+mn-cs"/>
              </a:rPr>
              <a:t>getDefault</a:t>
            </a:r>
            <a:r>
              <a:rPr lang="en-US" sz="1200" kern="1200" dirty="0" smtClean="0">
                <a:solidFill>
                  <a:schemeClr val="tx1"/>
                </a:solidFill>
                <a:effectLst/>
                <a:latin typeface="+mn-lt"/>
                <a:ea typeface="+mn-ea"/>
                <a:cs typeface="+mn-cs"/>
              </a:rPr>
              <a:t>() of </a:t>
            </a:r>
            <a:r>
              <a:rPr lang="en-US" sz="1200" kern="1200" dirty="0" err="1" smtClean="0">
                <a:solidFill>
                  <a:schemeClr val="tx1"/>
                </a:solidFill>
                <a:effectLst/>
                <a:latin typeface="+mn-lt"/>
                <a:ea typeface="+mn-ea"/>
                <a:cs typeface="+mn-cs"/>
              </a:rPr>
              <a:t>SmsManager</a:t>
            </a:r>
            <a:r>
              <a:rPr lang="en-US" sz="1200" kern="1200" dirty="0" smtClean="0">
                <a:solidFill>
                  <a:schemeClr val="tx1"/>
                </a:solidFill>
                <a:effectLst/>
                <a:latin typeface="+mn-lt"/>
                <a:ea typeface="+mn-ea"/>
                <a:cs typeface="+mn-cs"/>
              </a:rPr>
              <a:t>.</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Now that the application has an </a:t>
            </a:r>
            <a:r>
              <a:rPr lang="en-US" sz="1200" kern="1200" dirty="0" err="1" smtClean="0">
                <a:solidFill>
                  <a:schemeClr val="tx1"/>
                </a:solidFill>
                <a:effectLst/>
                <a:latin typeface="+mn-lt"/>
                <a:ea typeface="+mn-ea"/>
                <a:cs typeface="+mn-cs"/>
              </a:rPr>
              <a:t>SmsManager</a:t>
            </a:r>
            <a:r>
              <a:rPr lang="en-US" sz="1200" kern="1200" dirty="0" smtClean="0">
                <a:solidFill>
                  <a:schemeClr val="tx1"/>
                </a:solidFill>
                <a:effectLst/>
                <a:latin typeface="+mn-lt"/>
                <a:ea typeface="+mn-ea"/>
                <a:cs typeface="+mn-cs"/>
              </a:rPr>
              <a:t> instance, sending SMS is as simple as a single call</a:t>
            </a:r>
            <a:r>
              <a:rPr lang="en-US" sz="1200" kern="1200" baseline="0" dirty="0" smtClean="0">
                <a:solidFill>
                  <a:schemeClr val="tx1"/>
                </a:solidFill>
                <a:effectLst/>
                <a:latin typeface="+mn-lt"/>
                <a:ea typeface="+mn-ea"/>
                <a:cs typeface="+mn-cs"/>
              </a:rPr>
              <a:t> to </a:t>
            </a:r>
            <a:r>
              <a:rPr lang="en-US" sz="1200" kern="1200" baseline="0" dirty="0" err="1" smtClean="0">
                <a:solidFill>
                  <a:schemeClr val="tx1"/>
                </a:solidFill>
                <a:effectLst/>
                <a:latin typeface="+mn-lt"/>
                <a:ea typeface="+mn-ea"/>
                <a:cs typeface="+mn-cs"/>
              </a:rPr>
              <a:t>sendTextMessage</a:t>
            </a:r>
            <a:r>
              <a:rPr lang="en-US"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We can create a simple form for sending an SMS message very easily. The code for the button handling looks like this</a:t>
            </a:r>
            <a:r>
              <a:rPr lang="en-US" sz="1200" kern="1200" baseline="0" dirty="0" smtClean="0">
                <a:solidFill>
                  <a:schemeClr val="tx1"/>
                </a:solidFill>
                <a:effectLst/>
                <a:latin typeface="+mn-lt"/>
                <a:ea typeface="+mn-ea"/>
                <a:cs typeface="+mn-cs"/>
              </a:rPr>
              <a:t>.</a:t>
            </a:r>
          </a:p>
          <a:p>
            <a:endParaRPr lang="en-US" sz="1200" kern="1200" baseline="0" dirty="0" smtClean="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After this code is hooked in, the result should look something like this figure. In this application, we used the emulator “phone number” trick. This trick allows you to call another emulator instance by entering the port number of the emulator that you would like to call. This is a great way to test sending SMS messages without using hardware and without incurring charges by the handset operator.</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A great way to extend this is to set the sent receiver to modify a graphic on the screen until the sent notification is received. Further, you could use another graphic to indicate when the recipient has received the message. Alternatively, you can use </a:t>
            </a:r>
            <a:r>
              <a:rPr lang="en-US" sz="1200" kern="1200" dirty="0" err="1" smtClean="0">
                <a:solidFill>
                  <a:schemeClr val="tx1"/>
                </a:solidFill>
                <a:effectLst/>
                <a:latin typeface="+mn-lt"/>
                <a:ea typeface="+mn-ea"/>
                <a:cs typeface="+mn-cs"/>
              </a:rPr>
              <a:t>ProgressBar</a:t>
            </a:r>
            <a:r>
              <a:rPr lang="en-US" sz="1200" kern="1200" dirty="0" smtClean="0">
                <a:solidFill>
                  <a:schemeClr val="tx1"/>
                </a:solidFill>
                <a:effectLst/>
                <a:latin typeface="+mn-lt"/>
                <a:ea typeface="+mn-ea"/>
                <a:cs typeface="+mn-cs"/>
              </a:rPr>
              <a:t> widgets to track the progress to the user.</a:t>
            </a: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You’ve seen how to find out if the handset is ringing. Now let’s look at how to enable your application to make phone calls as well.</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Building on the previous example, which sent and received SMS messages, we now walk through similar functionality that adds a Call button to the screen to call the phone number instead of messaging it.</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Android SDK enables phone numbers to be passed to the dialer in two different ways. The first way is to launch the dialer with a phone number already entered. The user then needs to press the Send button to actually initiate the call. This method does not require any specific permissions. The second way is to actually place the call. This method requires the </a:t>
            </a:r>
            <a:r>
              <a:rPr lang="en-US" sz="1200" kern="1200" dirty="0" err="1" smtClean="0">
                <a:solidFill>
                  <a:schemeClr val="tx1"/>
                </a:solidFill>
                <a:effectLst/>
                <a:latin typeface="+mn-lt"/>
                <a:ea typeface="+mn-ea"/>
                <a:cs typeface="+mn-cs"/>
              </a:rPr>
              <a:t>android.permission.CALL_PHONE</a:t>
            </a:r>
            <a:r>
              <a:rPr lang="en-US" sz="1200" kern="1200" dirty="0" smtClean="0">
                <a:solidFill>
                  <a:schemeClr val="tx1"/>
                </a:solidFill>
                <a:effectLst/>
                <a:latin typeface="+mn-lt"/>
                <a:ea typeface="+mn-ea"/>
                <a:cs typeface="+mn-cs"/>
              </a:rPr>
              <a:t> permission to be added to the application’s AndroidManifest.xml file.</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Let’s look at an example of how to enable an application to take input in the form of a phone number and launch the phone dialer after the user presses a button, as shown in this figure.</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We extract the phone number the user entered in the </a:t>
            </a:r>
            <a:r>
              <a:rPr lang="en-US" sz="1200" kern="1200" dirty="0" err="1" smtClean="0">
                <a:solidFill>
                  <a:schemeClr val="tx1"/>
                </a:solidFill>
                <a:effectLst/>
                <a:latin typeface="+mn-lt"/>
                <a:ea typeface="+mn-ea"/>
                <a:cs typeface="+mn-cs"/>
              </a:rPr>
              <a:t>EditText</a:t>
            </a:r>
            <a:r>
              <a:rPr lang="en-US" sz="1200" kern="1200" dirty="0" smtClean="0">
                <a:solidFill>
                  <a:schemeClr val="tx1"/>
                </a:solidFill>
                <a:effectLst/>
                <a:latin typeface="+mn-lt"/>
                <a:ea typeface="+mn-ea"/>
                <a:cs typeface="+mn-cs"/>
              </a:rPr>
              <a:t> field (or the most recently received SMS when continuing with the previous example). This code demonstrates how to launch the dialer after the user presses the Call button.</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First, the phone number is requested from the </a:t>
            </a:r>
            <a:r>
              <a:rPr lang="en-US" sz="1200" kern="1200" dirty="0" err="1" smtClean="0">
                <a:solidFill>
                  <a:schemeClr val="tx1"/>
                </a:solidFill>
                <a:effectLst/>
                <a:latin typeface="+mn-lt"/>
                <a:ea typeface="+mn-ea"/>
                <a:cs typeface="+mn-cs"/>
              </a:rPr>
              <a:t>EditText</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tel</a:t>
            </a:r>
            <a:r>
              <a:rPr lang="en-US" sz="1200" kern="1200" dirty="0" smtClean="0">
                <a:solidFill>
                  <a:schemeClr val="tx1"/>
                </a:solidFill>
                <a:effectLst/>
                <a:latin typeface="+mn-lt"/>
                <a:ea typeface="+mn-ea"/>
                <a:cs typeface="+mn-cs"/>
              </a:rPr>
              <a:t>: is prepended to it, making it a valid URI for the Intent. Then, a new Intent is created with </a:t>
            </a:r>
            <a:r>
              <a:rPr lang="en-US" sz="1200" kern="1200" dirty="0" err="1" smtClean="0">
                <a:solidFill>
                  <a:schemeClr val="tx1"/>
                </a:solidFill>
                <a:effectLst/>
                <a:latin typeface="+mn-lt"/>
                <a:ea typeface="+mn-ea"/>
                <a:cs typeface="+mn-cs"/>
              </a:rPr>
              <a:t>Intent.ACTION_DIAL</a:t>
            </a:r>
            <a:r>
              <a:rPr lang="en-US" sz="1200" kern="1200" dirty="0" smtClean="0">
                <a:solidFill>
                  <a:schemeClr val="tx1"/>
                </a:solidFill>
                <a:effectLst/>
                <a:latin typeface="+mn-lt"/>
                <a:ea typeface="+mn-ea"/>
                <a:cs typeface="+mn-cs"/>
              </a:rPr>
              <a:t> to launch into the dialer with the number dialed in already. You can also use </a:t>
            </a:r>
            <a:r>
              <a:rPr lang="en-US" sz="1200" kern="1200" dirty="0" err="1" smtClean="0">
                <a:solidFill>
                  <a:schemeClr val="tx1"/>
                </a:solidFill>
                <a:effectLst/>
                <a:latin typeface="+mn-lt"/>
                <a:ea typeface="+mn-ea"/>
                <a:cs typeface="+mn-cs"/>
              </a:rPr>
              <a:t>Intent.ACTION_VIEW</a:t>
            </a:r>
            <a:r>
              <a:rPr lang="en-US" sz="1200" kern="1200" dirty="0" smtClean="0">
                <a:solidFill>
                  <a:schemeClr val="tx1"/>
                </a:solidFill>
                <a:effectLst/>
                <a:latin typeface="+mn-lt"/>
                <a:ea typeface="+mn-ea"/>
                <a:cs typeface="+mn-cs"/>
              </a:rPr>
              <a:t>, which functions in the same way. Replacing it with </a:t>
            </a:r>
            <a:r>
              <a:rPr lang="en-US" sz="1200" kern="1200" dirty="0" err="1" smtClean="0">
                <a:solidFill>
                  <a:schemeClr val="tx1"/>
                </a:solidFill>
                <a:effectLst/>
                <a:latin typeface="+mn-lt"/>
                <a:ea typeface="+mn-ea"/>
                <a:cs typeface="+mn-cs"/>
              </a:rPr>
              <a:t>Intent.ACTION_CALL</a:t>
            </a:r>
            <a:r>
              <a:rPr lang="en-US" sz="1200" kern="1200" dirty="0" smtClean="0">
                <a:solidFill>
                  <a:schemeClr val="tx1"/>
                </a:solidFill>
                <a:effectLst/>
                <a:latin typeface="+mn-lt"/>
                <a:ea typeface="+mn-ea"/>
                <a:cs typeface="+mn-cs"/>
              </a:rPr>
              <a:t>, however, immediately calls the number entered. This is generally not recommended; otherwise, calls might be made by mistake.</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819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fontAlgn="base" hangingPunct="1">
              <a:spcBef>
                <a:spcPct val="0"/>
              </a:spcBef>
              <a:spcAft>
                <a:spcPct val="0"/>
              </a:spcAft>
            </a:pPr>
            <a:fld id="{B643D8C7-153C-4306-8FDE-AC306DE311C5}" type="slidenum">
              <a:rPr lang="en-US" smtClean="0">
                <a:latin typeface="Calibri" pitchFamily="34" charset="0"/>
              </a:rPr>
              <a:pPr eaLnBrk="1" fontAlgn="base" hangingPunct="1">
                <a:spcBef>
                  <a:spcPct val="0"/>
                </a:spcBef>
                <a:spcAft>
                  <a:spcPct val="0"/>
                </a:spcAft>
              </a:pPr>
              <a:t>3</a:t>
            </a:fld>
            <a:endParaRPr lang="en-US" smtClean="0">
              <a:latin typeface="Calibri"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sz="1200" kern="1200" dirty="0" smtClean="0">
                <a:solidFill>
                  <a:schemeClr val="tx1"/>
                </a:solidFill>
                <a:effectLst/>
                <a:latin typeface="+mn-lt"/>
                <a:ea typeface="+mn-ea"/>
                <a:cs typeface="+mn-cs"/>
              </a:rPr>
              <a:t>Finally, the </a:t>
            </a:r>
            <a:r>
              <a:rPr lang="en-US" sz="1200" kern="1200" dirty="0" err="1" smtClean="0">
                <a:solidFill>
                  <a:schemeClr val="tx1"/>
                </a:solidFill>
                <a:effectLst/>
                <a:latin typeface="+mn-lt"/>
                <a:ea typeface="+mn-ea"/>
                <a:cs typeface="+mn-cs"/>
              </a:rPr>
              <a:t>startActivity</a:t>
            </a:r>
            <a:r>
              <a:rPr lang="en-US" sz="1200" kern="1200" dirty="0" smtClean="0">
                <a:solidFill>
                  <a:schemeClr val="tx1"/>
                </a:solidFill>
                <a:effectLst/>
                <a:latin typeface="+mn-lt"/>
                <a:ea typeface="+mn-ea"/>
                <a:cs typeface="+mn-cs"/>
              </a:rPr>
              <a:t>() method is called to launch the dialer, as shown in this</a:t>
            </a:r>
            <a:r>
              <a:rPr lang="en-US" sz="1200" kern="1200" baseline="0" dirty="0" smtClean="0">
                <a:solidFill>
                  <a:schemeClr val="tx1"/>
                </a:solidFill>
                <a:effectLst/>
                <a:latin typeface="+mn-lt"/>
                <a:ea typeface="+mn-ea"/>
                <a:cs typeface="+mn-cs"/>
              </a:rPr>
              <a:t> f</a:t>
            </a:r>
            <a:r>
              <a:rPr lang="en-US" sz="1200" kern="1200" dirty="0" smtClean="0">
                <a:solidFill>
                  <a:schemeClr val="tx1"/>
                </a:solidFill>
                <a:effectLst/>
                <a:latin typeface="+mn-lt"/>
                <a:ea typeface="+mn-ea"/>
                <a:cs typeface="+mn-cs"/>
              </a:rPr>
              <a:t>igure.</a:t>
            </a:r>
            <a:endParaRPr lang="en-US" dirty="0"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Much as applications can receive and process incoming SMS messages, an application can register to answer incoming phone calls. To enable this in an application, you must implement a broadcast receiver to process intents with the action </a:t>
            </a:r>
            <a:r>
              <a:rPr lang="en-US" sz="1200" kern="1200" dirty="0" err="1" smtClean="0">
                <a:solidFill>
                  <a:schemeClr val="tx1"/>
                </a:solidFill>
                <a:effectLst/>
                <a:latin typeface="+mn-lt"/>
                <a:ea typeface="+mn-ea"/>
                <a:cs typeface="+mn-cs"/>
              </a:rPr>
              <a:t>Intent.ACTION_ANSWER</a:t>
            </a:r>
            <a:r>
              <a:rPr lang="en-US" sz="1200" kern="1200" dirty="0" smtClean="0">
                <a:solidFill>
                  <a:schemeClr val="tx1"/>
                </a:solidFill>
                <a:effectLst/>
                <a:latin typeface="+mn-lt"/>
                <a:ea typeface="+mn-ea"/>
                <a:cs typeface="+mn-cs"/>
              </a:rPr>
              <a:t>.</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Remember, too, that if you’re not interested in the call itself but in information about the incoming call, you might want to consider using the </a:t>
            </a:r>
            <a:r>
              <a:rPr lang="en-US" sz="1200" kern="1200" dirty="0" err="1" smtClean="0">
                <a:solidFill>
                  <a:schemeClr val="tx1"/>
                </a:solidFill>
                <a:effectLst/>
                <a:latin typeface="+mn-lt"/>
                <a:ea typeface="+mn-ea"/>
                <a:cs typeface="+mn-cs"/>
              </a:rPr>
              <a:t>CallLog.Calls</a:t>
            </a:r>
            <a:r>
              <a:rPr lang="en-US" sz="1200" kern="1200" dirty="0" smtClean="0">
                <a:solidFill>
                  <a:schemeClr val="tx1"/>
                </a:solidFill>
                <a:effectLst/>
                <a:latin typeface="+mn-lt"/>
                <a:ea typeface="+mn-ea"/>
                <a:cs typeface="+mn-cs"/>
              </a:rPr>
              <a:t> content provider (</a:t>
            </a:r>
            <a:r>
              <a:rPr lang="en-US" sz="1200" kern="1200" dirty="0" err="1" smtClean="0">
                <a:solidFill>
                  <a:schemeClr val="tx1"/>
                </a:solidFill>
                <a:effectLst/>
                <a:latin typeface="+mn-lt"/>
                <a:ea typeface="+mn-ea"/>
                <a:cs typeface="+mn-cs"/>
              </a:rPr>
              <a:t>android.provider.CallLog</a:t>
            </a:r>
            <a:r>
              <a:rPr lang="en-US" sz="1200" kern="1200" dirty="0" smtClean="0">
                <a:solidFill>
                  <a:schemeClr val="tx1"/>
                </a:solidFill>
                <a:effectLst/>
                <a:latin typeface="+mn-lt"/>
                <a:ea typeface="+mn-ea"/>
                <a:cs typeface="+mn-cs"/>
              </a:rPr>
              <a:t>) instead. </a:t>
            </a:r>
            <a:endParaRPr lang="en-US" dirty="0"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25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smtClean="0"/>
              <a:t>Class homework assignment: Chapter Quiz Questions and Exercises listed at the end of the chapter.</a:t>
            </a:r>
          </a:p>
        </p:txBody>
      </p:sp>
      <p:sp>
        <p:nvSpPr>
          <p:cNvPr id="1525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fontAlgn="base" hangingPunct="1">
              <a:spcBef>
                <a:spcPct val="0"/>
              </a:spcBef>
              <a:spcAft>
                <a:spcPct val="0"/>
              </a:spcAft>
            </a:pPr>
            <a:fld id="{48E3B434-A8B2-42CC-A81B-18C5C505E48D}" type="slidenum">
              <a:rPr lang="en-US" smtClean="0">
                <a:latin typeface="Calibri" pitchFamily="34" charset="0"/>
              </a:rPr>
              <a:pPr eaLnBrk="1" fontAlgn="base" hangingPunct="1">
                <a:spcBef>
                  <a:spcPct val="0"/>
                </a:spcBef>
                <a:spcAft>
                  <a:spcPct val="0"/>
                </a:spcAft>
              </a:pPr>
              <a:t>34</a:t>
            </a:fld>
            <a:endParaRPr lang="en-US" smtClean="0">
              <a:latin typeface="Calibri"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Let’s begin by looking at how to determine the telephony state of the device, including the capability to request the hook state of the phone, information about the phone service, and utilities for handling and verifying phone numbers. The </a:t>
            </a:r>
            <a:r>
              <a:rPr lang="en-US" sz="1200" kern="1200" dirty="0" err="1" smtClean="0">
                <a:solidFill>
                  <a:schemeClr val="tx1"/>
                </a:solidFill>
                <a:effectLst/>
                <a:latin typeface="+mn-lt"/>
                <a:ea typeface="+mn-ea"/>
                <a:cs typeface="+mn-cs"/>
              </a:rPr>
              <a:t>TelephonyManager</a:t>
            </a:r>
            <a:r>
              <a:rPr lang="en-US" sz="1200" kern="1200" dirty="0" smtClean="0">
                <a:solidFill>
                  <a:schemeClr val="tx1"/>
                </a:solidFill>
                <a:effectLst/>
                <a:latin typeface="+mn-lt"/>
                <a:ea typeface="+mn-ea"/>
                <a:cs typeface="+mn-cs"/>
              </a:rPr>
              <a:t> object in the </a:t>
            </a:r>
            <a:r>
              <a:rPr lang="en-US" sz="1200" kern="1200" dirty="0" err="1" smtClean="0">
                <a:solidFill>
                  <a:schemeClr val="tx1"/>
                </a:solidFill>
                <a:effectLst/>
                <a:latin typeface="+mn-lt"/>
                <a:ea typeface="+mn-ea"/>
                <a:cs typeface="+mn-cs"/>
              </a:rPr>
              <a:t>android.telephony</a:t>
            </a:r>
            <a:r>
              <a:rPr lang="en-US" sz="1200" kern="1200" dirty="0" smtClean="0">
                <a:solidFill>
                  <a:schemeClr val="tx1"/>
                </a:solidFill>
                <a:effectLst/>
                <a:latin typeface="+mn-lt"/>
                <a:ea typeface="+mn-ea"/>
                <a:cs typeface="+mn-cs"/>
              </a:rPr>
              <a:t> package is a great place to start.</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Many of the method calls in this section require explicit permission set with the Android application manifest file. The READ_PHONE_STATE permission is required to retrieve information such as the call state, handset phone number, and device identifiers or serial numbers. The ACCESS_COARSE_LOCATION permission is required for cellular location information.</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block of XML shown here is typically needed in your application’s AndroidManifest.xml file to access basic phone state information.</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You can use the </a:t>
            </a:r>
            <a:r>
              <a:rPr lang="en-US" sz="1200" kern="1200" dirty="0" err="1" smtClean="0">
                <a:solidFill>
                  <a:schemeClr val="tx1"/>
                </a:solidFill>
                <a:effectLst/>
                <a:latin typeface="+mn-lt"/>
                <a:ea typeface="+mn-ea"/>
                <a:cs typeface="+mn-cs"/>
              </a:rPr>
              <a:t>TelephonyManager</a:t>
            </a:r>
            <a:r>
              <a:rPr lang="en-US" sz="1200" kern="1200" dirty="0" smtClean="0">
                <a:solidFill>
                  <a:schemeClr val="tx1"/>
                </a:solidFill>
                <a:effectLst/>
                <a:latin typeface="+mn-lt"/>
                <a:ea typeface="+mn-ea"/>
                <a:cs typeface="+mn-cs"/>
              </a:rPr>
              <a:t> object to retrieve the state of the phone and some information about the phone service itself, such as the phone number of the handset.</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You can request an instance of </a:t>
            </a:r>
            <a:r>
              <a:rPr lang="en-US" sz="1200" kern="1200" dirty="0" err="1" smtClean="0">
                <a:solidFill>
                  <a:schemeClr val="tx1"/>
                </a:solidFill>
                <a:effectLst/>
                <a:latin typeface="+mn-lt"/>
                <a:ea typeface="+mn-ea"/>
                <a:cs typeface="+mn-cs"/>
              </a:rPr>
              <a:t>TelephonyManager</a:t>
            </a:r>
            <a:r>
              <a:rPr lang="en-US" sz="1200" kern="1200" dirty="0" smtClean="0">
                <a:solidFill>
                  <a:schemeClr val="tx1"/>
                </a:solidFill>
                <a:effectLst/>
                <a:latin typeface="+mn-lt"/>
                <a:ea typeface="+mn-ea"/>
                <a:cs typeface="+mn-cs"/>
              </a:rPr>
              <a:t> using the </a:t>
            </a:r>
            <a:r>
              <a:rPr lang="en-US" sz="1200" kern="1200" dirty="0" err="1" smtClean="0">
                <a:solidFill>
                  <a:schemeClr val="tx1"/>
                </a:solidFill>
                <a:effectLst/>
                <a:latin typeface="+mn-lt"/>
                <a:ea typeface="+mn-ea"/>
                <a:cs typeface="+mn-cs"/>
              </a:rPr>
              <a:t>getSystemService</a:t>
            </a:r>
            <a:r>
              <a:rPr lang="en-US" sz="1200" kern="1200" dirty="0" smtClean="0">
                <a:solidFill>
                  <a:schemeClr val="tx1"/>
                </a:solidFill>
                <a:effectLst/>
                <a:latin typeface="+mn-lt"/>
                <a:ea typeface="+mn-ea"/>
                <a:cs typeface="+mn-cs"/>
              </a:rPr>
              <a:t>() method, like what</a:t>
            </a:r>
            <a:r>
              <a:rPr lang="en-US" sz="1200" kern="1200" baseline="0" dirty="0" smtClean="0">
                <a:solidFill>
                  <a:schemeClr val="tx1"/>
                </a:solidFill>
                <a:effectLst/>
                <a:latin typeface="+mn-lt"/>
                <a:ea typeface="+mn-ea"/>
                <a:cs typeface="+mn-cs"/>
              </a:rPr>
              <a:t> is seen here.</a:t>
            </a:r>
          </a:p>
          <a:p>
            <a:endParaRPr lang="en-US" sz="1200" kern="1200" baseline="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The three call states can be simulated with the emulator through the </a:t>
            </a:r>
            <a:r>
              <a:rPr lang="en-US" sz="1200" kern="1200" dirty="0" err="1" smtClean="0">
                <a:solidFill>
                  <a:schemeClr val="tx1"/>
                </a:solidFill>
                <a:effectLst/>
                <a:latin typeface="+mn-lt"/>
                <a:ea typeface="+mn-ea"/>
                <a:cs typeface="+mn-cs"/>
              </a:rPr>
              <a:t>Dalvik</a:t>
            </a:r>
            <a:r>
              <a:rPr lang="en-US" sz="1200" kern="1200" dirty="0" smtClean="0">
                <a:solidFill>
                  <a:schemeClr val="tx1"/>
                </a:solidFill>
                <a:effectLst/>
                <a:latin typeface="+mn-lt"/>
                <a:ea typeface="+mn-ea"/>
                <a:cs typeface="+mn-cs"/>
              </a:rPr>
              <a:t> Debug Monitor Service (DDMS) tool. Querying for the call state can be useful in certain circumstances. However, listening for changes in the call state can enable an application to react appropriately to something the user might be doing.</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sz="1200" kern="1200" dirty="0" smtClean="0">
                <a:solidFill>
                  <a:schemeClr val="tx1"/>
                </a:solidFill>
                <a:effectLst/>
                <a:latin typeface="+mn-lt"/>
                <a:ea typeface="+mn-ea"/>
                <a:cs typeface="+mn-cs"/>
              </a:rPr>
              <a:t>For instance, a game might automatically pause and save state information when the phone rings so that the user can safely answer the call. An application can register to listen for changes in the call state by making a call to the listen() method of </a:t>
            </a:r>
            <a:r>
              <a:rPr lang="en-US" sz="1200" kern="1200" dirty="0" err="1" smtClean="0">
                <a:solidFill>
                  <a:schemeClr val="tx1"/>
                </a:solidFill>
                <a:effectLst/>
                <a:latin typeface="+mn-lt"/>
                <a:ea typeface="+mn-ea"/>
                <a:cs typeface="+mn-cs"/>
              </a:rPr>
              <a:t>TelephonyManager</a:t>
            </a:r>
            <a:r>
              <a:rPr lang="en-US" sz="1200" kern="1200" dirty="0" smtClean="0">
                <a:solidFill>
                  <a:schemeClr val="tx1"/>
                </a:solidFill>
                <a:effectLst/>
                <a:latin typeface="+mn-lt"/>
                <a:ea typeface="+mn-ea"/>
                <a:cs typeface="+mn-cs"/>
              </a:rPr>
              <a:t>.</a:t>
            </a:r>
          </a:p>
          <a:p>
            <a:pPr eaLnBrk="1" hangingPunct="1"/>
            <a:endParaRPr lang="en-US" sz="1200" kern="1200" dirty="0" smtClean="0">
              <a:solidFill>
                <a:schemeClr val="tx1"/>
              </a:solidFill>
              <a:effectLst/>
              <a:latin typeface="+mn-lt"/>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The listener is called, in this case, whenever the phone starts ringing, the user makes a call, the user answers a call, or a call is disconnected. The listener is also called right after it is assigned so an application can get the initial state.</a:t>
            </a:r>
          </a:p>
          <a:p>
            <a:pPr eaLnBrk="1" hangingPunct="1"/>
            <a:endParaRPr lang="en-US" dirty="0"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smtClean="0"/>
              <a:t>Click to edit Master subtitle style</a:t>
            </a:r>
            <a:endParaRPr lang="en-US" dirty="0"/>
          </a:p>
        </p:txBody>
      </p:sp>
      <p:sp>
        <p:nvSpPr>
          <p:cNvPr id="6" name="Footer Placeholder 4"/>
          <p:cNvSpPr>
            <a:spLocks noGrp="1"/>
          </p:cNvSpPr>
          <p:nvPr>
            <p:ph type="ftr" sz="quarter" idx="11"/>
          </p:nvPr>
        </p:nvSpPr>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329042332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13979724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53101816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OverTx" preserve="1">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457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457200" y="3938588"/>
            <a:ext cx="8229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398732837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410316429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328691990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5"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265096530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49261922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8109834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61478375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8531993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80859027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56859004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9"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2293" name="Rectangle 5"/>
          <p:cNvSpPr>
            <a:spLocks noGrp="1" noChangeArrowheads="1"/>
          </p:cNvSpPr>
          <p:nvPr>
            <p:ph type="ftr" sz="quarter" idx="3"/>
          </p:nvPr>
        </p:nvSpPr>
        <p:spPr bwMode="auto">
          <a:xfrm>
            <a:off x="457200" y="6245225"/>
            <a:ext cx="8229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fontAlgn="auto">
              <a:spcBef>
                <a:spcPts val="0"/>
              </a:spcBef>
              <a:spcAft>
                <a:spcPts val="0"/>
              </a:spcAft>
              <a:defRPr sz="800">
                <a:solidFill>
                  <a:schemeClr val="tx1"/>
                </a:solidFill>
                <a:latin typeface="+mn-lt"/>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cSld>
  <p:clrMap bg1="lt1" tx1="dk1" bg2="lt2" tx2="dk2" accent1="accent1" accent2="accent2" accent3="accent3" accent4="accent4" accent5="accent5" accent6="accent6" hlink="hlink" folHlink="folHlink"/>
  <p:sldLayoutIdLst>
    <p:sldLayoutId id="2147483743"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29">
                                            <p:txEl>
                                              <p:pRg st="0" end="0"/>
                                            </p:txEl>
                                          </p:spTgt>
                                        </p:tgtEl>
                                        <p:attrNameLst>
                                          <p:attrName>style.visibility</p:attrName>
                                        </p:attrNameLst>
                                      </p:cBhvr>
                                      <p:to>
                                        <p:strVal val="visible"/>
                                      </p:to>
                                    </p:set>
                                    <p:animEffect transition="in" filter="wipe(down)">
                                      <p:cBhvr>
                                        <p:cTn id="7" dur="500"/>
                                        <p:tgtEl>
                                          <p:spTgt spid="102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029">
                                            <p:txEl>
                                              <p:pRg st="1" end="1"/>
                                            </p:txEl>
                                          </p:spTgt>
                                        </p:tgtEl>
                                        <p:attrNameLst>
                                          <p:attrName>style.visibility</p:attrName>
                                        </p:attrNameLst>
                                      </p:cBhvr>
                                      <p:to>
                                        <p:strVal val="visible"/>
                                      </p:to>
                                    </p:set>
                                    <p:animEffect transition="in" filter="wipe(down)">
                                      <p:cBhvr>
                                        <p:cTn id="12" dur="500"/>
                                        <p:tgtEl>
                                          <p:spTgt spid="102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029">
                                            <p:txEl>
                                              <p:pRg st="2" end="2"/>
                                            </p:txEl>
                                          </p:spTgt>
                                        </p:tgtEl>
                                        <p:attrNameLst>
                                          <p:attrName>style.visibility</p:attrName>
                                        </p:attrNameLst>
                                      </p:cBhvr>
                                      <p:to>
                                        <p:strVal val="visible"/>
                                      </p:to>
                                    </p:set>
                                    <p:animEffect transition="in" filter="wipe(down)">
                                      <p:cBhvr>
                                        <p:cTn id="17" dur="500"/>
                                        <p:tgtEl>
                                          <p:spTgt spid="102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029">
                                            <p:txEl>
                                              <p:pRg st="3" end="3"/>
                                            </p:txEl>
                                          </p:spTgt>
                                        </p:tgtEl>
                                        <p:attrNameLst>
                                          <p:attrName>style.visibility</p:attrName>
                                        </p:attrNameLst>
                                      </p:cBhvr>
                                      <p:to>
                                        <p:strVal val="visible"/>
                                      </p:to>
                                    </p:set>
                                    <p:animEffect transition="in" filter="wipe(down)">
                                      <p:cBhvr>
                                        <p:cTn id="22" dur="500"/>
                                        <p:tgtEl>
                                          <p:spTgt spid="102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029">
                                            <p:txEl>
                                              <p:pRg st="4" end="4"/>
                                            </p:txEl>
                                          </p:spTgt>
                                        </p:tgtEl>
                                        <p:attrNameLst>
                                          <p:attrName>style.visibility</p:attrName>
                                        </p:attrNameLst>
                                      </p:cBhvr>
                                      <p:to>
                                        <p:strVal val="visible"/>
                                      </p:to>
                                    </p:set>
                                    <p:animEffect transition="in" filter="wipe(down)">
                                      <p:cBhvr>
                                        <p:cTn id="27" dur="500"/>
                                        <p:tgtEl>
                                          <p:spTgt spid="102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9" grpId="0" uiExpand="1" build="p">
        <p:tmplLst>
          <p:tmpl lvl="1">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 lvl="2">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 lvl="3">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 lvl="4">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 lvl="5">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Lst>
      </p:bldP>
    </p:bldLst>
  </p:timing>
  <p:hf sldNum="0" hdr="0" dt="0"/>
  <p:txStyles>
    <p:titleStyle>
      <a:lvl1pPr algn="ctr" rtl="0" eaLnBrk="0" fontAlgn="base" hangingPunct="0">
        <a:lnSpc>
          <a:spcPts val="3600"/>
        </a:lnSpc>
        <a:spcBef>
          <a:spcPct val="0"/>
        </a:spcBef>
        <a:spcAft>
          <a:spcPct val="0"/>
        </a:spcAft>
        <a:defRPr sz="3400">
          <a:solidFill>
            <a:schemeClr val="tx2"/>
          </a:solidFill>
          <a:latin typeface="+mj-lt"/>
          <a:ea typeface="+mj-ea"/>
          <a:cs typeface="+mj-cs"/>
        </a:defRPr>
      </a:lvl1pPr>
      <a:lvl2pPr algn="ctr" rtl="0" eaLnBrk="0" fontAlgn="base" hangingPunct="0">
        <a:lnSpc>
          <a:spcPts val="3600"/>
        </a:lnSpc>
        <a:spcBef>
          <a:spcPct val="0"/>
        </a:spcBef>
        <a:spcAft>
          <a:spcPct val="0"/>
        </a:spcAft>
        <a:defRPr sz="3400">
          <a:solidFill>
            <a:schemeClr val="tx2"/>
          </a:solidFill>
          <a:latin typeface="Arial Black" pitchFamily="34" charset="0"/>
        </a:defRPr>
      </a:lvl2pPr>
      <a:lvl3pPr algn="ctr" rtl="0" eaLnBrk="0" fontAlgn="base" hangingPunct="0">
        <a:lnSpc>
          <a:spcPts val="3600"/>
        </a:lnSpc>
        <a:spcBef>
          <a:spcPct val="0"/>
        </a:spcBef>
        <a:spcAft>
          <a:spcPct val="0"/>
        </a:spcAft>
        <a:defRPr sz="3400">
          <a:solidFill>
            <a:schemeClr val="tx2"/>
          </a:solidFill>
          <a:latin typeface="Arial Black" pitchFamily="34" charset="0"/>
        </a:defRPr>
      </a:lvl3pPr>
      <a:lvl4pPr algn="ctr" rtl="0" eaLnBrk="0" fontAlgn="base" hangingPunct="0">
        <a:lnSpc>
          <a:spcPts val="3600"/>
        </a:lnSpc>
        <a:spcBef>
          <a:spcPct val="0"/>
        </a:spcBef>
        <a:spcAft>
          <a:spcPct val="0"/>
        </a:spcAft>
        <a:defRPr sz="3400">
          <a:solidFill>
            <a:schemeClr val="tx2"/>
          </a:solidFill>
          <a:latin typeface="Arial Black" pitchFamily="34" charset="0"/>
        </a:defRPr>
      </a:lvl4pPr>
      <a:lvl5pPr algn="ctr" rtl="0" eaLnBrk="0" fontAlgn="base" hangingPunct="0">
        <a:lnSpc>
          <a:spcPts val="3600"/>
        </a:lnSpc>
        <a:spcBef>
          <a:spcPct val="0"/>
        </a:spcBef>
        <a:spcAft>
          <a:spcPct val="0"/>
        </a:spcAft>
        <a:defRPr sz="3400">
          <a:solidFill>
            <a:schemeClr val="tx2"/>
          </a:solidFill>
          <a:latin typeface="Arial Black" pitchFamily="34" charset="0"/>
        </a:defRPr>
      </a:lvl5pPr>
      <a:lvl6pPr marL="457200" algn="ctr" rtl="0" eaLnBrk="1" fontAlgn="base" hangingPunct="1">
        <a:spcBef>
          <a:spcPct val="0"/>
        </a:spcBef>
        <a:spcAft>
          <a:spcPct val="0"/>
        </a:spcAft>
        <a:defRPr sz="3600">
          <a:solidFill>
            <a:schemeClr val="tx2"/>
          </a:solidFill>
          <a:latin typeface="Arial Black" pitchFamily="34" charset="0"/>
        </a:defRPr>
      </a:lvl6pPr>
      <a:lvl7pPr marL="914400" algn="ctr" rtl="0" eaLnBrk="1" fontAlgn="base" hangingPunct="1">
        <a:spcBef>
          <a:spcPct val="0"/>
        </a:spcBef>
        <a:spcAft>
          <a:spcPct val="0"/>
        </a:spcAft>
        <a:defRPr sz="3600">
          <a:solidFill>
            <a:schemeClr val="tx2"/>
          </a:solidFill>
          <a:latin typeface="Arial Black" pitchFamily="34" charset="0"/>
        </a:defRPr>
      </a:lvl7pPr>
      <a:lvl8pPr marL="1371600" algn="ctr" rtl="0" eaLnBrk="1" fontAlgn="base" hangingPunct="1">
        <a:spcBef>
          <a:spcPct val="0"/>
        </a:spcBef>
        <a:spcAft>
          <a:spcPct val="0"/>
        </a:spcAft>
        <a:defRPr sz="3600">
          <a:solidFill>
            <a:schemeClr val="tx2"/>
          </a:solidFill>
          <a:latin typeface="Arial Black" pitchFamily="34" charset="0"/>
        </a:defRPr>
      </a:lvl8pPr>
      <a:lvl9pPr marL="1828800" algn="ctr" rtl="0" eaLnBrk="1" fontAlgn="base" hangingPunct="1">
        <a:spcBef>
          <a:spcPct val="0"/>
        </a:spcBef>
        <a:spcAft>
          <a:spcPct val="0"/>
        </a:spcAft>
        <a:defRPr sz="3600">
          <a:solidFill>
            <a:schemeClr val="tx2"/>
          </a:solidFill>
          <a:latin typeface="Arial Black" pitchFamily="34" charset="0"/>
        </a:defRPr>
      </a:lvl9pPr>
    </p:titleStyle>
    <p:bodyStyle>
      <a:lvl1pPr marL="609600" indent="-609600" algn="l" rtl="0" eaLnBrk="0" fontAlgn="base" hangingPunct="0">
        <a:spcBef>
          <a:spcPct val="20000"/>
        </a:spcBef>
        <a:spcAft>
          <a:spcPct val="0"/>
        </a:spcAft>
        <a:buFont typeface="Wingdings" pitchFamily="2" charset="2"/>
        <a:buChar char="§"/>
        <a:defRPr sz="1600">
          <a:solidFill>
            <a:schemeClr val="tx1"/>
          </a:solidFill>
          <a:latin typeface="Arial" charset="0"/>
          <a:ea typeface="+mn-ea"/>
          <a:cs typeface="+mn-cs"/>
        </a:defRPr>
      </a:lvl1pPr>
      <a:lvl2pPr marL="990600" indent="-533400" algn="l" rtl="0" eaLnBrk="0" fontAlgn="base" hangingPunct="0">
        <a:spcBef>
          <a:spcPct val="20000"/>
        </a:spcBef>
        <a:spcAft>
          <a:spcPct val="0"/>
        </a:spcAft>
        <a:buChar char="–"/>
        <a:defRPr sz="1600">
          <a:solidFill>
            <a:schemeClr val="tx1"/>
          </a:solidFill>
          <a:latin typeface="Arial" charset="0"/>
        </a:defRPr>
      </a:lvl2pPr>
      <a:lvl3pPr marL="1371600" indent="-457200" algn="l" rtl="0" eaLnBrk="0" fontAlgn="base" hangingPunct="0">
        <a:spcBef>
          <a:spcPct val="20000"/>
        </a:spcBef>
        <a:spcAft>
          <a:spcPct val="0"/>
        </a:spcAft>
        <a:buChar char="•"/>
        <a:defRPr sz="1600">
          <a:solidFill>
            <a:schemeClr val="tx1"/>
          </a:solidFill>
          <a:latin typeface="Arial" charset="0"/>
        </a:defRPr>
      </a:lvl3pPr>
      <a:lvl4pPr marL="1752600" indent="-381000" algn="l" rtl="0" eaLnBrk="0" fontAlgn="base" hangingPunct="0">
        <a:spcBef>
          <a:spcPct val="20000"/>
        </a:spcBef>
        <a:spcAft>
          <a:spcPct val="0"/>
        </a:spcAft>
        <a:buChar char="–"/>
        <a:defRPr sz="1600">
          <a:solidFill>
            <a:schemeClr val="tx1"/>
          </a:solidFill>
          <a:latin typeface="Arial" charset="0"/>
        </a:defRPr>
      </a:lvl4pPr>
      <a:lvl5pPr marL="2209800" indent="-381000" algn="l" rtl="0" eaLnBrk="0" fontAlgn="base" hangingPunct="0">
        <a:spcBef>
          <a:spcPct val="20000"/>
        </a:spcBef>
        <a:spcAft>
          <a:spcPct val="0"/>
        </a:spcAft>
        <a:buChar char="»"/>
        <a:defRPr sz="1600">
          <a:solidFill>
            <a:schemeClr val="tx1"/>
          </a:solidFill>
          <a:latin typeface="Arial" charset="0"/>
        </a:defRPr>
      </a:lvl5pPr>
      <a:lvl6pPr marL="2667000" indent="-381000" algn="l" rtl="0" eaLnBrk="1" fontAlgn="base" hangingPunct="1">
        <a:spcBef>
          <a:spcPct val="20000"/>
        </a:spcBef>
        <a:spcAft>
          <a:spcPct val="0"/>
        </a:spcAft>
        <a:buChar char="»"/>
        <a:defRPr sz="2000">
          <a:solidFill>
            <a:schemeClr val="tx1"/>
          </a:solidFill>
          <a:latin typeface="+mn-lt"/>
        </a:defRPr>
      </a:lvl6pPr>
      <a:lvl7pPr marL="3124200" indent="-381000" algn="l" rtl="0" eaLnBrk="1" fontAlgn="base" hangingPunct="1">
        <a:spcBef>
          <a:spcPct val="20000"/>
        </a:spcBef>
        <a:spcAft>
          <a:spcPct val="0"/>
        </a:spcAft>
        <a:buChar char="»"/>
        <a:defRPr sz="2000">
          <a:solidFill>
            <a:schemeClr val="tx1"/>
          </a:solidFill>
          <a:latin typeface="+mn-lt"/>
        </a:defRPr>
      </a:lvl7pPr>
      <a:lvl8pPr marL="3581400" indent="-381000" algn="l" rtl="0" eaLnBrk="1" fontAlgn="base" hangingPunct="1">
        <a:spcBef>
          <a:spcPct val="20000"/>
        </a:spcBef>
        <a:spcAft>
          <a:spcPct val="0"/>
        </a:spcAft>
        <a:buChar char="»"/>
        <a:defRPr sz="2000">
          <a:solidFill>
            <a:schemeClr val="tx1"/>
          </a:solidFill>
          <a:latin typeface="+mn-lt"/>
        </a:defRPr>
      </a:lvl8pPr>
      <a:lvl9pPr marL="4038600" indent="-3810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idx="4294967295"/>
          </p:nvPr>
        </p:nvSpPr>
        <p:spPr>
          <a:xfrm>
            <a:off x="457200" y="274638"/>
            <a:ext cx="8229600" cy="792162"/>
          </a:xfrm>
        </p:spPr>
        <p:txBody>
          <a:bodyPr/>
          <a:lstStyle/>
          <a:p>
            <a:pPr eaLnBrk="1" hangingPunct="1"/>
            <a:r>
              <a:rPr lang="en-US" smtClean="0"/>
              <a:t>Instructor Notes</a:t>
            </a:r>
            <a:endParaRPr lang="en-US" dirty="0" smtClean="0"/>
          </a:p>
        </p:txBody>
      </p:sp>
      <p:sp>
        <p:nvSpPr>
          <p:cNvPr id="3075" name="Rectangle 3"/>
          <p:cNvSpPr>
            <a:spLocks noGrp="1" noChangeArrowheads="1"/>
          </p:cNvSpPr>
          <p:nvPr>
            <p:ph type="body" idx="4294967295"/>
          </p:nvPr>
        </p:nvSpPr>
        <p:spPr>
          <a:xfrm>
            <a:off x="457200" y="1066800"/>
            <a:ext cx="8229600" cy="5059363"/>
          </a:xfrm>
        </p:spPr>
        <p:txBody>
          <a:bodyPr/>
          <a:lstStyle/>
          <a:p>
            <a:pPr eaLnBrk="1" hangingPunct="1">
              <a:buNone/>
            </a:pPr>
            <a:r>
              <a:rPr lang="en-US" dirty="0"/>
              <a:t>To the instructor: </a:t>
            </a:r>
          </a:p>
          <a:p>
            <a:pPr eaLnBrk="1" hangingPunct="1">
              <a:buNone/>
            </a:pPr>
            <a:r>
              <a:rPr lang="en-US" dirty="0"/>
              <a:t>	This slide set has been prepared with both the highlights from the student text as well as notes from the text. The students will not be able to see the notes unless you provide them with the slide set. You can choose whether to provide that option.</a:t>
            </a:r>
          </a:p>
          <a:p>
            <a:pPr eaLnBrk="1" hangingPunct="1">
              <a:buNone/>
            </a:pPr>
            <a:r>
              <a:rPr lang="en-US" dirty="0"/>
              <a:t>	</a:t>
            </a:r>
          </a:p>
          <a:p>
            <a:pPr eaLnBrk="1" hangingPunct="1">
              <a:buNone/>
            </a:pPr>
            <a:r>
              <a:rPr lang="en-US" dirty="0"/>
              <a:t>	The notes are best seen by directing the main presentation to the LCD projector and keeping the Notes view open on the instructor’s PC. You will find that stopping the presentation to do some kind of activity at least once every 20 minutes is critical to keeping PowerPoint from become tedious. Since different people have different presenting styles, it would be impossible to provide a clear timing structure. You should allow ample time for each slide, including stopping for activities.</a:t>
            </a:r>
          </a:p>
          <a:p>
            <a:pPr eaLnBrk="1" hangingPunct="1">
              <a:buNone/>
            </a:pPr>
            <a:endParaRPr lang="en-US" dirty="0"/>
          </a:p>
          <a:p>
            <a:pPr eaLnBrk="1" hangingPunct="1">
              <a:buNone/>
            </a:pPr>
            <a:r>
              <a:rPr lang="en-US" dirty="0"/>
              <a:t>	In case you have not done this before, the instructor notes are found by pointing at Slide Show on the Menu Bar. Click on the Set Up Slide Show option and select Multiple Monitors </a:t>
            </a:r>
            <a:r>
              <a:rPr lang="en-US" dirty="0">
                <a:sym typeface="Wingdings" pitchFamily="2" charset="2"/>
              </a:rPr>
              <a:t></a:t>
            </a:r>
            <a:r>
              <a:rPr lang="en-US" dirty="0"/>
              <a:t> Show Presenter View.</a:t>
            </a:r>
          </a:p>
          <a:p>
            <a:pPr eaLnBrk="1" hangingPunct="1">
              <a:buNone/>
            </a:pPr>
            <a:r>
              <a:rPr lang="en-US" dirty="0"/>
              <a:t>	Note: Presenter View also has a blackout button. Don’t be afraid to use it to interrupt the tedium of staring at an LCD presentation when doing activities.</a:t>
            </a:r>
          </a:p>
          <a:p>
            <a:pPr eaLnBrk="1" hangingPunct="1">
              <a:buFont typeface="Wingdings" pitchFamily="2" charset="2"/>
              <a:buNone/>
            </a:pPr>
            <a:endParaRPr lang="en-US" dirty="0" smtClean="0"/>
          </a:p>
        </p:txBody>
      </p:sp>
      <p:sp>
        <p:nvSpPr>
          <p:cNvPr id="7" name="Footer Placeholder 6"/>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Requesting Call State</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1600200" lvl="4" indent="0">
              <a:buNone/>
            </a:pPr>
            <a:r>
              <a:rPr lang="en-US" sz="1200" dirty="0" err="1">
                <a:latin typeface="Courier New" panose="02070309020205020404" pitchFamily="49" charset="0"/>
                <a:cs typeface="Courier New" panose="02070309020205020404" pitchFamily="49" charset="0"/>
              </a:rPr>
              <a:t>int</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serviceStatus</a:t>
            </a:r>
            <a:r>
              <a:rPr lang="en-US" sz="1200" dirty="0">
                <a:latin typeface="Courier New" panose="02070309020205020404" pitchFamily="49" charset="0"/>
                <a:cs typeface="Courier New" panose="02070309020205020404" pitchFamily="49" charset="0"/>
              </a:rPr>
              <a:t> = </a:t>
            </a:r>
            <a:r>
              <a:rPr lang="en-US" sz="1200" dirty="0" err="1">
                <a:latin typeface="Courier New" panose="02070309020205020404" pitchFamily="49" charset="0"/>
                <a:cs typeface="Courier New" panose="02070309020205020404" pitchFamily="49" charset="0"/>
              </a:rPr>
              <a:t>serviceState.getState</a:t>
            </a:r>
            <a:r>
              <a:rPr lang="en-US" sz="1200" dirty="0">
                <a:latin typeface="Courier New" panose="02070309020205020404" pitchFamily="49" charset="0"/>
                <a:cs typeface="Courier New" panose="02070309020205020404" pitchFamily="49" charset="0"/>
              </a:rPr>
              <a:t>();</a:t>
            </a:r>
          </a:p>
          <a:p>
            <a:pPr marL="1600200" lvl="4" indent="0">
              <a:buNone/>
            </a:pPr>
            <a:r>
              <a:rPr lang="en-US" sz="1200" dirty="0">
                <a:latin typeface="Courier New" panose="02070309020205020404" pitchFamily="49" charset="0"/>
                <a:cs typeface="Courier New" panose="02070309020205020404" pitchFamily="49" charset="0"/>
              </a:rPr>
              <a:t>String </a:t>
            </a:r>
            <a:r>
              <a:rPr lang="en-US" sz="1200" dirty="0" err="1">
                <a:latin typeface="Courier New" panose="02070309020205020404" pitchFamily="49" charset="0"/>
                <a:cs typeface="Courier New" panose="02070309020205020404" pitchFamily="49" charset="0"/>
              </a:rPr>
              <a:t>serviceStateString</a:t>
            </a:r>
            <a:r>
              <a:rPr lang="en-US" sz="1200" dirty="0">
                <a:latin typeface="Courier New" panose="02070309020205020404" pitchFamily="49" charset="0"/>
                <a:cs typeface="Courier New" panose="02070309020205020404" pitchFamily="49" charset="0"/>
              </a:rPr>
              <a:t> = null;</a:t>
            </a:r>
          </a:p>
          <a:p>
            <a:pPr marL="1600200" lvl="4" indent="0">
              <a:buNone/>
            </a:pPr>
            <a:r>
              <a:rPr lang="en-US" sz="1200" dirty="0">
                <a:latin typeface="Courier New" panose="02070309020205020404" pitchFamily="49" charset="0"/>
                <a:cs typeface="Courier New" panose="02070309020205020404" pitchFamily="49" charset="0"/>
              </a:rPr>
              <a:t> </a:t>
            </a:r>
          </a:p>
          <a:p>
            <a:pPr marL="1600200" lvl="4" indent="0">
              <a:buNone/>
            </a:pPr>
            <a:r>
              <a:rPr lang="en-US" sz="1200" dirty="0">
                <a:latin typeface="Courier New" panose="02070309020205020404" pitchFamily="49" charset="0"/>
                <a:cs typeface="Courier New" panose="02070309020205020404" pitchFamily="49" charset="0"/>
              </a:rPr>
              <a:t>switch (</a:t>
            </a:r>
            <a:r>
              <a:rPr lang="en-US" sz="1200" dirty="0" err="1">
                <a:latin typeface="Courier New" panose="02070309020205020404" pitchFamily="49" charset="0"/>
                <a:cs typeface="Courier New" panose="02070309020205020404" pitchFamily="49" charset="0"/>
              </a:rPr>
              <a:t>serviceStatus</a:t>
            </a:r>
            <a:r>
              <a:rPr lang="en-US" sz="1200" dirty="0">
                <a:latin typeface="Courier New" panose="02070309020205020404" pitchFamily="49" charset="0"/>
                <a:cs typeface="Courier New" panose="02070309020205020404" pitchFamily="49" charset="0"/>
              </a:rPr>
              <a:t>) {</a:t>
            </a:r>
          </a:p>
          <a:p>
            <a:pPr marL="1600200" lvl="4" indent="0">
              <a:buNone/>
            </a:pPr>
            <a:r>
              <a:rPr lang="en-US" sz="1200" dirty="0">
                <a:latin typeface="Courier New" panose="02070309020205020404" pitchFamily="49" charset="0"/>
                <a:cs typeface="Courier New" panose="02070309020205020404" pitchFamily="49" charset="0"/>
              </a:rPr>
              <a:t>    case </a:t>
            </a:r>
            <a:r>
              <a:rPr lang="en-US" sz="1200" dirty="0" err="1">
                <a:latin typeface="Courier New" panose="02070309020205020404" pitchFamily="49" charset="0"/>
                <a:cs typeface="Courier New" panose="02070309020205020404" pitchFamily="49" charset="0"/>
              </a:rPr>
              <a:t>ServiceState.STATE_EMERGENCY_ONLY</a:t>
            </a:r>
            <a:r>
              <a:rPr lang="en-US" sz="1200" dirty="0">
                <a:latin typeface="Courier New" panose="02070309020205020404" pitchFamily="49" charset="0"/>
                <a:cs typeface="Courier New" panose="02070309020205020404" pitchFamily="49" charset="0"/>
              </a:rPr>
              <a:t>:</a:t>
            </a:r>
          </a:p>
          <a:p>
            <a:pPr marL="1600200" lvl="4" indent="0">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serviceStateString</a:t>
            </a:r>
            <a:r>
              <a:rPr lang="en-US" sz="1200" dirty="0">
                <a:latin typeface="Courier New" panose="02070309020205020404" pitchFamily="49" charset="0"/>
                <a:cs typeface="Courier New" panose="02070309020205020404" pitchFamily="49" charset="0"/>
              </a:rPr>
              <a:t> = "Emergency calls only";</a:t>
            </a:r>
          </a:p>
          <a:p>
            <a:pPr marL="1600200" lvl="4" indent="0">
              <a:buNone/>
            </a:pPr>
            <a:r>
              <a:rPr lang="en-US" sz="1200" dirty="0">
                <a:latin typeface="Courier New" panose="02070309020205020404" pitchFamily="49" charset="0"/>
                <a:cs typeface="Courier New" panose="02070309020205020404" pitchFamily="49" charset="0"/>
              </a:rPr>
              <a:t>        break;</a:t>
            </a:r>
          </a:p>
          <a:p>
            <a:pPr marL="1600200" lvl="4" indent="0">
              <a:buNone/>
            </a:pPr>
            <a:r>
              <a:rPr lang="en-US" sz="1200" dirty="0">
                <a:latin typeface="Courier New" panose="02070309020205020404" pitchFamily="49" charset="0"/>
                <a:cs typeface="Courier New" panose="02070309020205020404" pitchFamily="49" charset="0"/>
              </a:rPr>
              <a:t> </a:t>
            </a:r>
          </a:p>
          <a:p>
            <a:pPr marL="1600200" lvl="4" indent="0">
              <a:buNone/>
            </a:pPr>
            <a:r>
              <a:rPr lang="en-US" sz="1200" dirty="0">
                <a:latin typeface="Courier New" panose="02070309020205020404" pitchFamily="49" charset="0"/>
                <a:cs typeface="Courier New" panose="02070309020205020404" pitchFamily="49" charset="0"/>
              </a:rPr>
              <a:t>    case </a:t>
            </a:r>
            <a:r>
              <a:rPr lang="en-US" sz="1200" dirty="0" err="1">
                <a:latin typeface="Courier New" panose="02070309020205020404" pitchFamily="49" charset="0"/>
                <a:cs typeface="Courier New" panose="02070309020205020404" pitchFamily="49" charset="0"/>
              </a:rPr>
              <a:t>ServiceState.STATE_IN_SERVICE</a:t>
            </a:r>
            <a:r>
              <a:rPr lang="en-US" sz="1200" dirty="0">
                <a:latin typeface="Courier New" panose="02070309020205020404" pitchFamily="49" charset="0"/>
                <a:cs typeface="Courier New" panose="02070309020205020404" pitchFamily="49" charset="0"/>
              </a:rPr>
              <a:t>:</a:t>
            </a:r>
          </a:p>
          <a:p>
            <a:pPr marL="1600200" lvl="4" indent="0">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serviceStateString</a:t>
            </a:r>
            <a:r>
              <a:rPr lang="en-US" sz="1200" dirty="0">
                <a:latin typeface="Courier New" panose="02070309020205020404" pitchFamily="49" charset="0"/>
                <a:cs typeface="Courier New" panose="02070309020205020404" pitchFamily="49" charset="0"/>
              </a:rPr>
              <a:t> = "Normal service";</a:t>
            </a:r>
          </a:p>
          <a:p>
            <a:pPr marL="1600200" lvl="4" indent="0">
              <a:buNone/>
            </a:pPr>
            <a:r>
              <a:rPr lang="en-US" sz="1200" dirty="0">
                <a:latin typeface="Courier New" panose="02070309020205020404" pitchFamily="49" charset="0"/>
                <a:cs typeface="Courier New" panose="02070309020205020404" pitchFamily="49" charset="0"/>
              </a:rPr>
              <a:t>        break;</a:t>
            </a:r>
          </a:p>
          <a:p>
            <a:pPr marL="1600200" lvl="4" indent="0">
              <a:buNone/>
            </a:pPr>
            <a:r>
              <a:rPr lang="en-US" sz="1200" dirty="0">
                <a:latin typeface="Courier New" panose="02070309020205020404" pitchFamily="49" charset="0"/>
                <a:cs typeface="Courier New" panose="02070309020205020404" pitchFamily="49" charset="0"/>
              </a:rPr>
              <a:t> </a:t>
            </a:r>
          </a:p>
          <a:p>
            <a:pPr marL="1600200" lvl="4" indent="0">
              <a:buNone/>
            </a:pPr>
            <a:r>
              <a:rPr lang="en-US" sz="1200" dirty="0">
                <a:latin typeface="Courier New" panose="02070309020205020404" pitchFamily="49" charset="0"/>
                <a:cs typeface="Courier New" panose="02070309020205020404" pitchFamily="49" charset="0"/>
              </a:rPr>
              <a:t>    case </a:t>
            </a:r>
            <a:r>
              <a:rPr lang="en-US" sz="1200" dirty="0" err="1">
                <a:latin typeface="Courier New" panose="02070309020205020404" pitchFamily="49" charset="0"/>
                <a:cs typeface="Courier New" panose="02070309020205020404" pitchFamily="49" charset="0"/>
              </a:rPr>
              <a:t>ServiceState.STATE_OUT_OF_SERVICE</a:t>
            </a:r>
            <a:r>
              <a:rPr lang="en-US" sz="1200" dirty="0">
                <a:latin typeface="Courier New" panose="02070309020205020404" pitchFamily="49" charset="0"/>
                <a:cs typeface="Courier New" panose="02070309020205020404" pitchFamily="49" charset="0"/>
              </a:rPr>
              <a:t>:</a:t>
            </a:r>
          </a:p>
          <a:p>
            <a:pPr marL="1600200" lvl="4" indent="0">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serviceStateString</a:t>
            </a:r>
            <a:r>
              <a:rPr lang="en-US" sz="1200" dirty="0">
                <a:latin typeface="Courier New" panose="02070309020205020404" pitchFamily="49" charset="0"/>
                <a:cs typeface="Courier New" panose="02070309020205020404" pitchFamily="49" charset="0"/>
              </a:rPr>
              <a:t> = "No service available";</a:t>
            </a:r>
          </a:p>
          <a:p>
            <a:pPr marL="1600200" lvl="4" indent="0">
              <a:buNone/>
            </a:pPr>
            <a:r>
              <a:rPr lang="en-US" sz="1200" dirty="0">
                <a:latin typeface="Courier New" panose="02070309020205020404" pitchFamily="49" charset="0"/>
                <a:cs typeface="Courier New" panose="02070309020205020404" pitchFamily="49" charset="0"/>
              </a:rPr>
              <a:t>        break;</a:t>
            </a:r>
          </a:p>
          <a:p>
            <a:pPr marL="1600200" lvl="4" indent="0">
              <a:buNone/>
            </a:pPr>
            <a:r>
              <a:rPr lang="en-US" sz="1200" dirty="0">
                <a:latin typeface="Courier New" panose="02070309020205020404" pitchFamily="49" charset="0"/>
                <a:cs typeface="Courier New" panose="02070309020205020404" pitchFamily="49" charset="0"/>
              </a:rPr>
              <a:t> </a:t>
            </a:r>
          </a:p>
          <a:p>
            <a:pPr marL="1600200" lvl="4" indent="0">
              <a:buNone/>
            </a:pPr>
            <a:r>
              <a:rPr lang="en-US" sz="1200" dirty="0">
                <a:latin typeface="Courier New" panose="02070309020205020404" pitchFamily="49" charset="0"/>
                <a:cs typeface="Courier New" panose="02070309020205020404" pitchFamily="49" charset="0"/>
              </a:rPr>
              <a:t>    case </a:t>
            </a:r>
            <a:r>
              <a:rPr lang="en-US" sz="1200" dirty="0" err="1">
                <a:latin typeface="Courier New" panose="02070309020205020404" pitchFamily="49" charset="0"/>
                <a:cs typeface="Courier New" panose="02070309020205020404" pitchFamily="49" charset="0"/>
              </a:rPr>
              <a:t>ServiceState.STATE_POWER_OFF</a:t>
            </a:r>
            <a:r>
              <a:rPr lang="en-US" sz="1200" dirty="0">
                <a:latin typeface="Courier New" panose="02070309020205020404" pitchFamily="49" charset="0"/>
                <a:cs typeface="Courier New" panose="02070309020205020404" pitchFamily="49" charset="0"/>
              </a:rPr>
              <a:t>:</a:t>
            </a:r>
          </a:p>
          <a:p>
            <a:pPr marL="1600200" lvl="4" indent="0">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serviceStateString</a:t>
            </a:r>
            <a:r>
              <a:rPr lang="en-US" sz="1200" dirty="0">
                <a:latin typeface="Courier New" panose="02070309020205020404" pitchFamily="49" charset="0"/>
                <a:cs typeface="Courier New" panose="02070309020205020404" pitchFamily="49" charset="0"/>
              </a:rPr>
              <a:t> = "Telephony radio is off";</a:t>
            </a:r>
          </a:p>
          <a:p>
            <a:pPr marL="1600200" lvl="4" indent="0">
              <a:buNone/>
            </a:pPr>
            <a:r>
              <a:rPr lang="en-US" sz="1200" dirty="0">
                <a:latin typeface="Courier New" panose="02070309020205020404" pitchFamily="49" charset="0"/>
                <a:cs typeface="Courier New" panose="02070309020205020404" pitchFamily="49" charset="0"/>
              </a:rPr>
              <a:t>        break;</a:t>
            </a:r>
          </a:p>
          <a:p>
            <a:pPr marL="1600200" lvl="4" indent="0">
              <a:buNone/>
            </a:pPr>
            <a:r>
              <a:rPr lang="en-US" sz="1200" dirty="0">
                <a:latin typeface="Courier New" panose="02070309020205020404" pitchFamily="49" charset="0"/>
                <a:cs typeface="Courier New" panose="02070309020205020404" pitchFamily="49" charset="0"/>
              </a:rPr>
              <a:t>}</a:t>
            </a:r>
          </a:p>
          <a:p>
            <a:pPr marL="1600200" lvl="4" indent="0">
              <a:buNone/>
            </a:pPr>
            <a:r>
              <a:rPr lang="en-US" sz="1200" dirty="0" err="1">
                <a:latin typeface="Courier New" panose="02070309020205020404" pitchFamily="49" charset="0"/>
                <a:cs typeface="Courier New" panose="02070309020205020404" pitchFamily="49" charset="0"/>
              </a:rPr>
              <a:t>Log.i</a:t>
            </a:r>
            <a:r>
              <a:rPr lang="en-US" sz="1200" dirty="0">
                <a:latin typeface="Courier New" panose="02070309020205020404" pitchFamily="49" charset="0"/>
                <a:cs typeface="Courier New" panose="02070309020205020404" pitchFamily="49" charset="0"/>
              </a:rPr>
              <a:t>("telephony", </a:t>
            </a:r>
            <a:r>
              <a:rPr lang="en-US" sz="1200" dirty="0" err="1">
                <a:latin typeface="Courier New" panose="02070309020205020404" pitchFamily="49" charset="0"/>
                <a:cs typeface="Courier New" panose="02070309020205020404" pitchFamily="49" charset="0"/>
              </a:rPr>
              <a:t>serviceStateString</a:t>
            </a:r>
            <a:r>
              <a:rPr lang="en-US" sz="12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2317868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Requesting Service Information</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sz="1800" dirty="0" smtClean="0"/>
          </a:p>
          <a:p>
            <a:pPr marL="762000" lvl="2" indent="0">
              <a:buNone/>
            </a:pPr>
            <a:endParaRPr lang="en-US" sz="1800" dirty="0"/>
          </a:p>
          <a:p>
            <a:pPr marL="762000" lvl="2" indent="0">
              <a:buNone/>
            </a:pPr>
            <a:endParaRPr lang="en-US" sz="1800" dirty="0" smtClean="0"/>
          </a:p>
          <a:p>
            <a:pPr marL="762000" lvl="2" indent="0">
              <a:buNone/>
            </a:pPr>
            <a:r>
              <a:rPr lang="en-US" sz="1800" dirty="0" smtClean="0">
                <a:latin typeface="Courier New" panose="02070309020205020404" pitchFamily="49" charset="0"/>
                <a:cs typeface="Courier New" panose="02070309020205020404" pitchFamily="49" charset="0"/>
              </a:rPr>
              <a:t>String </a:t>
            </a:r>
            <a:r>
              <a:rPr lang="en-US" sz="1800" dirty="0" err="1">
                <a:latin typeface="Courier New" panose="02070309020205020404" pitchFamily="49" charset="0"/>
                <a:cs typeface="Courier New" panose="02070309020205020404" pitchFamily="49" charset="0"/>
              </a:rPr>
              <a:t>opName</a:t>
            </a:r>
            <a:r>
              <a:rPr lang="en-US"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telManager.getNetworkOperatorName</a:t>
            </a:r>
            <a:r>
              <a:rPr lang="en-US" sz="1800" dirty="0">
                <a:latin typeface="Courier New" panose="02070309020205020404" pitchFamily="49" charset="0"/>
                <a:cs typeface="Courier New" panose="02070309020205020404" pitchFamily="49" charset="0"/>
              </a:rPr>
              <a:t>();</a:t>
            </a:r>
          </a:p>
          <a:p>
            <a:pPr marL="762000" lvl="2" indent="0">
              <a:buNone/>
            </a:pPr>
            <a:r>
              <a:rPr lang="en-US" sz="1800" dirty="0" err="1">
                <a:latin typeface="Courier New" panose="02070309020205020404" pitchFamily="49" charset="0"/>
                <a:cs typeface="Courier New" panose="02070309020205020404" pitchFamily="49" charset="0"/>
              </a:rPr>
              <a:t>Log.i</a:t>
            </a:r>
            <a:r>
              <a:rPr lang="en-US" sz="1800" dirty="0">
                <a:latin typeface="Courier New" panose="02070309020205020404" pitchFamily="49" charset="0"/>
                <a:cs typeface="Courier New" panose="02070309020205020404" pitchFamily="49" charset="0"/>
              </a:rPr>
              <a:t>("telephony", "operator name = " + </a:t>
            </a:r>
            <a:r>
              <a:rPr lang="en-US" sz="1800" dirty="0" err="1">
                <a:latin typeface="Courier New" panose="02070309020205020404" pitchFamily="49" charset="0"/>
                <a:cs typeface="Courier New" panose="02070309020205020404" pitchFamily="49" charset="0"/>
              </a:rPr>
              <a:t>opName</a:t>
            </a:r>
            <a:r>
              <a:rPr lang="en-US" sz="1800" dirty="0">
                <a:latin typeface="Courier New" panose="02070309020205020404" pitchFamily="49" charset="0"/>
                <a:cs typeface="Courier New" panose="02070309020205020404" pitchFamily="49" charset="0"/>
              </a:rPr>
              <a:t>);</a:t>
            </a:r>
          </a:p>
          <a:p>
            <a:pPr marL="762000" lvl="2" indent="0">
              <a:buNone/>
            </a:pPr>
            <a:r>
              <a:rPr lang="en-US" sz="1800" dirty="0">
                <a:latin typeface="Courier New" panose="02070309020205020404" pitchFamily="49" charset="0"/>
                <a:cs typeface="Courier New" panose="02070309020205020404" pitchFamily="49" charset="0"/>
              </a:rPr>
              <a:t> </a:t>
            </a:r>
          </a:p>
          <a:p>
            <a:pPr marL="762000" lvl="2" indent="0">
              <a:buNone/>
            </a:pPr>
            <a:r>
              <a:rPr lang="en-US" sz="1800" dirty="0">
                <a:latin typeface="Courier New" panose="02070309020205020404" pitchFamily="49" charset="0"/>
                <a:cs typeface="Courier New" panose="02070309020205020404" pitchFamily="49" charset="0"/>
              </a:rPr>
              <a:t>String </a:t>
            </a:r>
            <a:r>
              <a:rPr lang="en-US" sz="1800" dirty="0" err="1">
                <a:latin typeface="Courier New" panose="02070309020205020404" pitchFamily="49" charset="0"/>
                <a:cs typeface="Courier New" panose="02070309020205020404" pitchFamily="49" charset="0"/>
              </a:rPr>
              <a:t>phoneNumber</a:t>
            </a:r>
            <a:r>
              <a:rPr lang="en-US" sz="1800" dirty="0">
                <a:latin typeface="Courier New" panose="02070309020205020404" pitchFamily="49" charset="0"/>
                <a:cs typeface="Courier New" panose="02070309020205020404" pitchFamily="49" charset="0"/>
              </a:rPr>
              <a:t> = telManager.getLine1Number();</a:t>
            </a:r>
          </a:p>
          <a:p>
            <a:pPr marL="762000" lvl="2" indent="0">
              <a:buNone/>
            </a:pPr>
            <a:r>
              <a:rPr lang="en-US" sz="1800" dirty="0" err="1">
                <a:latin typeface="Courier New" panose="02070309020205020404" pitchFamily="49" charset="0"/>
                <a:cs typeface="Courier New" panose="02070309020205020404" pitchFamily="49" charset="0"/>
              </a:rPr>
              <a:t>Log.i</a:t>
            </a:r>
            <a:r>
              <a:rPr lang="en-US" sz="1800" dirty="0">
                <a:latin typeface="Courier New" panose="02070309020205020404" pitchFamily="49" charset="0"/>
                <a:cs typeface="Courier New" panose="02070309020205020404" pitchFamily="49" charset="0"/>
              </a:rPr>
              <a:t>("telephony", "phone number = " + </a:t>
            </a:r>
            <a:r>
              <a:rPr lang="en-US" sz="1800" dirty="0" err="1">
                <a:latin typeface="Courier New" panose="02070309020205020404" pitchFamily="49" charset="0"/>
                <a:cs typeface="Courier New" panose="02070309020205020404" pitchFamily="49" charset="0"/>
              </a:rPr>
              <a:t>phoneNumber</a:t>
            </a:r>
            <a:r>
              <a:rPr lang="en-US" sz="1800" dirty="0">
                <a:latin typeface="Courier New" panose="02070309020205020404" pitchFamily="49" charset="0"/>
                <a:cs typeface="Courier New" panose="02070309020205020404" pitchFamily="49" charset="0"/>
              </a:rPr>
              <a:t>);</a:t>
            </a:r>
          </a:p>
          <a:p>
            <a:pPr marL="762000" lvl="2" indent="0">
              <a:buNone/>
            </a:pPr>
            <a:r>
              <a:rPr lang="en-US" sz="1800" dirty="0">
                <a:latin typeface="Courier New" panose="02070309020205020404" pitchFamily="49" charset="0"/>
                <a:cs typeface="Courier New" panose="02070309020205020404" pitchFamily="49" charset="0"/>
              </a:rPr>
              <a:t> </a:t>
            </a:r>
          </a:p>
          <a:p>
            <a:pPr marL="762000" lvl="2" indent="0">
              <a:buNone/>
            </a:pPr>
            <a:r>
              <a:rPr lang="en-US" sz="1800" dirty="0">
                <a:latin typeface="Courier New" panose="02070309020205020404" pitchFamily="49" charset="0"/>
                <a:cs typeface="Courier New" panose="02070309020205020404" pitchFamily="49" charset="0"/>
              </a:rPr>
              <a:t>String </a:t>
            </a:r>
            <a:r>
              <a:rPr lang="en-US" sz="1800" dirty="0" err="1">
                <a:latin typeface="Courier New" panose="02070309020205020404" pitchFamily="49" charset="0"/>
                <a:cs typeface="Courier New" panose="02070309020205020404" pitchFamily="49" charset="0"/>
              </a:rPr>
              <a:t>providerName</a:t>
            </a:r>
            <a:r>
              <a:rPr lang="en-US"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telManager.getSimOperatorName</a:t>
            </a:r>
            <a:r>
              <a:rPr lang="en-US" sz="1800" dirty="0">
                <a:latin typeface="Courier New" panose="02070309020205020404" pitchFamily="49" charset="0"/>
                <a:cs typeface="Courier New" panose="02070309020205020404" pitchFamily="49" charset="0"/>
              </a:rPr>
              <a:t>();</a:t>
            </a:r>
          </a:p>
          <a:p>
            <a:pPr marL="762000" lvl="2" indent="0">
              <a:buNone/>
            </a:pPr>
            <a:r>
              <a:rPr lang="en-US" sz="1800" dirty="0" err="1">
                <a:latin typeface="Courier New" panose="02070309020205020404" pitchFamily="49" charset="0"/>
                <a:cs typeface="Courier New" panose="02070309020205020404" pitchFamily="49" charset="0"/>
              </a:rPr>
              <a:t>Log.i</a:t>
            </a:r>
            <a:r>
              <a:rPr lang="en-US" sz="1800" dirty="0">
                <a:latin typeface="Courier New" panose="02070309020205020404" pitchFamily="49" charset="0"/>
                <a:cs typeface="Courier New" panose="02070309020205020404" pitchFamily="49" charset="0"/>
              </a:rPr>
              <a:t>("telephony", "provider name = " + </a:t>
            </a:r>
            <a:r>
              <a:rPr lang="en-US" sz="1800" dirty="0" err="1">
                <a:latin typeface="Courier New" panose="02070309020205020404" pitchFamily="49" charset="0"/>
                <a:cs typeface="Courier New" panose="02070309020205020404" pitchFamily="49" charset="0"/>
              </a:rPr>
              <a:t>providerName</a:t>
            </a:r>
            <a:r>
              <a:rPr lang="en-US" sz="18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Monitoring Signal Strength and Data Connection Speed</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1800" dirty="0"/>
              <a:t>Sometimes an application might want to alter its behavior based on the signal strength or service type of the </a:t>
            </a:r>
            <a:r>
              <a:rPr lang="en-US" sz="1800" dirty="0" smtClean="0"/>
              <a:t>device.</a:t>
            </a:r>
          </a:p>
          <a:p>
            <a:pPr lvl="1"/>
            <a:r>
              <a:rPr lang="en-US" sz="1800" dirty="0" smtClean="0"/>
              <a:t>For </a:t>
            </a:r>
            <a:r>
              <a:rPr lang="en-US" sz="1800" dirty="0"/>
              <a:t>example, a high-bandwidth application might alter stream quality or buffer size based on whether the device has a low-speed connection (such as 1xRTT or EDGE) or a high-speed connection (such as EVDO or HSDPA</a:t>
            </a:r>
            <a:r>
              <a:rPr lang="en-US" sz="1800" dirty="0" smtClean="0"/>
              <a:t>).</a:t>
            </a:r>
          </a:p>
          <a:p>
            <a:pPr lvl="1"/>
            <a:r>
              <a:rPr lang="en-US" sz="1800" dirty="0" err="1" smtClean="0">
                <a:latin typeface="Courier New" panose="02070309020205020404" pitchFamily="49" charset="0"/>
                <a:cs typeface="Courier New" panose="02070309020205020404" pitchFamily="49" charset="0"/>
              </a:rPr>
              <a:t>TelephonyManager</a:t>
            </a:r>
            <a:r>
              <a:rPr lang="en-US" sz="1800" dirty="0" smtClean="0"/>
              <a:t> </a:t>
            </a:r>
            <a:r>
              <a:rPr lang="en-US" sz="1800" dirty="0"/>
              <a:t>can be used to determine such </a:t>
            </a:r>
            <a:r>
              <a:rPr lang="en-US" sz="1800" dirty="0" smtClean="0"/>
              <a:t>information.</a:t>
            </a:r>
            <a:endParaRPr lang="en-US" sz="1800" dirty="0"/>
          </a:p>
          <a:p>
            <a:r>
              <a:rPr lang="en-US" sz="1800" dirty="0"/>
              <a:t>If your application needs to react to changes in telephony state, you can use the </a:t>
            </a:r>
            <a:r>
              <a:rPr lang="en-US" sz="1800" dirty="0">
                <a:latin typeface="Courier New" panose="02070309020205020404" pitchFamily="49" charset="0"/>
                <a:cs typeface="Courier New" panose="02070309020205020404" pitchFamily="49" charset="0"/>
              </a:rPr>
              <a:t>listen()</a:t>
            </a:r>
            <a:r>
              <a:rPr lang="en-US" sz="1800" dirty="0"/>
              <a:t> method of </a:t>
            </a:r>
            <a:r>
              <a:rPr lang="en-US" sz="1800" dirty="0" err="1">
                <a:latin typeface="Courier New" panose="02070309020205020404" pitchFamily="49" charset="0"/>
                <a:cs typeface="Courier New" panose="02070309020205020404" pitchFamily="49" charset="0"/>
              </a:rPr>
              <a:t>TelephonyManager</a:t>
            </a:r>
            <a:r>
              <a:rPr lang="en-US" sz="1800" dirty="0"/>
              <a:t> and implement a </a:t>
            </a:r>
            <a:r>
              <a:rPr lang="en-US" sz="1800" dirty="0" err="1">
                <a:latin typeface="Courier New" panose="02070309020205020404" pitchFamily="49" charset="0"/>
                <a:cs typeface="Courier New" panose="02070309020205020404" pitchFamily="49" charset="0"/>
              </a:rPr>
              <a:t>PhoneStateListener</a:t>
            </a:r>
            <a:r>
              <a:rPr lang="en-US" sz="1800" dirty="0"/>
              <a:t> to receive changes </a:t>
            </a:r>
            <a:r>
              <a:rPr lang="en-US" sz="1800" dirty="0" smtClean="0"/>
              <a:t>in</a:t>
            </a:r>
          </a:p>
          <a:p>
            <a:pPr lvl="1"/>
            <a:r>
              <a:rPr lang="en-US" sz="1800" dirty="0" smtClean="0"/>
              <a:t>Service</a:t>
            </a:r>
          </a:p>
          <a:p>
            <a:pPr lvl="1"/>
            <a:r>
              <a:rPr lang="en-US" sz="1800" dirty="0" smtClean="0"/>
              <a:t>Data connectivity</a:t>
            </a:r>
          </a:p>
          <a:p>
            <a:pPr lvl="1"/>
            <a:r>
              <a:rPr lang="en-US" sz="1800" dirty="0" smtClean="0"/>
              <a:t>Call state</a:t>
            </a:r>
          </a:p>
          <a:p>
            <a:pPr lvl="1"/>
            <a:r>
              <a:rPr lang="en-US" sz="1800" dirty="0" smtClean="0"/>
              <a:t>Signal strength</a:t>
            </a:r>
          </a:p>
          <a:p>
            <a:pPr lvl="1"/>
            <a:r>
              <a:rPr lang="en-US" sz="1800" dirty="0" smtClean="0"/>
              <a:t>And </a:t>
            </a:r>
            <a:r>
              <a:rPr lang="en-US" sz="1800" dirty="0"/>
              <a:t>other phone state </a:t>
            </a:r>
            <a:r>
              <a:rPr lang="en-US" sz="1800" dirty="0" smtClean="0"/>
              <a:t>information</a:t>
            </a:r>
            <a:endParaRPr lang="en-US" sz="1800" dirty="0"/>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Working with Phone Numbers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sz="2000" dirty="0" smtClean="0"/>
          </a:p>
          <a:p>
            <a:pPr marL="762000" lvl="2" indent="0">
              <a:buNone/>
            </a:pPr>
            <a:endParaRPr lang="en-US" sz="2000" dirty="0"/>
          </a:p>
          <a:p>
            <a:pPr marL="762000" lvl="2" indent="0">
              <a:buNone/>
            </a:pPr>
            <a:endParaRPr lang="en-US" sz="2000" dirty="0" smtClean="0"/>
          </a:p>
          <a:p>
            <a:pPr marL="762000" lvl="2" indent="0">
              <a:buNone/>
            </a:pPr>
            <a:endParaRPr lang="en-US" sz="2000" dirty="0"/>
          </a:p>
          <a:p>
            <a:pPr marL="762000" lvl="2" indent="0">
              <a:buNone/>
            </a:pPr>
            <a:endParaRPr lang="en-US" sz="2000" dirty="0" smtClean="0"/>
          </a:p>
          <a:p>
            <a:pPr marL="762000" lvl="2" indent="0">
              <a:buNone/>
            </a:pPr>
            <a:r>
              <a:rPr lang="en-US" sz="2000" dirty="0" smtClean="0">
                <a:latin typeface="Courier New" panose="02070309020205020404" pitchFamily="49" charset="0"/>
                <a:cs typeface="Courier New" panose="02070309020205020404" pitchFamily="49" charset="0"/>
              </a:rPr>
              <a:t>String </a:t>
            </a:r>
            <a:r>
              <a:rPr lang="en-US" sz="2000" dirty="0" err="1">
                <a:latin typeface="Courier New" panose="02070309020205020404" pitchFamily="49" charset="0"/>
                <a:cs typeface="Courier New" panose="02070309020205020404" pitchFamily="49" charset="0"/>
              </a:rPr>
              <a:t>formattedNumber</a:t>
            </a:r>
            <a:r>
              <a:rPr lang="en-US" sz="2000" dirty="0">
                <a:latin typeface="Courier New" panose="02070309020205020404" pitchFamily="49" charset="0"/>
                <a:cs typeface="Courier New" panose="02070309020205020404" pitchFamily="49" charset="0"/>
              </a:rPr>
              <a:t> =</a:t>
            </a:r>
          </a:p>
          <a:p>
            <a:pPr marL="762000" lvl="2" indent="0">
              <a:buNone/>
            </a:pP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PhoneNumberUtils.formatNumber</a:t>
            </a:r>
            <a:r>
              <a:rPr lang="en-US" sz="2000" dirty="0">
                <a:latin typeface="Courier New" panose="02070309020205020404" pitchFamily="49" charset="0"/>
                <a:cs typeface="Courier New" panose="02070309020205020404" pitchFamily="49" charset="0"/>
              </a:rPr>
              <a:t>("9995551212");</a:t>
            </a:r>
          </a:p>
          <a:p>
            <a:pPr marL="762000" lvl="2" indent="0">
              <a:buNone/>
            </a:pPr>
            <a:r>
              <a:rPr lang="en-US" sz="2000" dirty="0" err="1">
                <a:latin typeface="Courier New" panose="02070309020205020404" pitchFamily="49" charset="0"/>
                <a:cs typeface="Courier New" panose="02070309020205020404" pitchFamily="49" charset="0"/>
              </a:rPr>
              <a:t>Log.i</a:t>
            </a:r>
            <a:r>
              <a:rPr lang="en-US" sz="2000" dirty="0">
                <a:latin typeface="Courier New" panose="02070309020205020404" pitchFamily="49" charset="0"/>
                <a:cs typeface="Courier New" panose="02070309020205020404" pitchFamily="49" charset="0"/>
              </a:rPr>
              <a:t>("telephony", </a:t>
            </a:r>
            <a:r>
              <a:rPr lang="en-US" sz="2000" dirty="0" err="1">
                <a:latin typeface="Courier New" panose="02070309020205020404" pitchFamily="49" charset="0"/>
                <a:cs typeface="Courier New" panose="02070309020205020404" pitchFamily="49" charset="0"/>
              </a:rPr>
              <a:t>formattedNumber</a:t>
            </a:r>
            <a:r>
              <a:rPr lang="en-US" sz="2000" dirty="0">
                <a:latin typeface="Courier New" panose="02070309020205020404" pitchFamily="49" charset="0"/>
                <a:cs typeface="Courier New" panose="02070309020205020404" pitchFamily="49" charset="0"/>
              </a:rPr>
              <a:t>);</a:t>
            </a:r>
          </a:p>
          <a:p>
            <a:pPr marL="762000" lvl="2" indent="0">
              <a:buNone/>
            </a:pPr>
            <a:endParaRPr lang="en-US" sz="2000" dirty="0"/>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Working with Phone Numbers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381000" lvl="1" indent="0">
              <a:buNone/>
            </a:pPr>
            <a:endParaRPr lang="en-US" sz="1800" dirty="0" smtClean="0"/>
          </a:p>
          <a:p>
            <a:pPr marL="381000" lvl="1" indent="0">
              <a:buNone/>
            </a:pPr>
            <a:endParaRPr lang="en-US" sz="1800" dirty="0"/>
          </a:p>
          <a:p>
            <a:pPr marL="381000" lvl="1" indent="0">
              <a:buNone/>
            </a:pPr>
            <a:endParaRPr lang="en-US" sz="1800" dirty="0" smtClean="0"/>
          </a:p>
          <a:p>
            <a:pPr marL="381000" lvl="1" indent="0">
              <a:buNone/>
            </a:pPr>
            <a:endParaRPr lang="en-US" sz="1800" dirty="0"/>
          </a:p>
          <a:p>
            <a:pPr marL="381000" lvl="1" indent="0">
              <a:buNone/>
            </a:pPr>
            <a:endParaRPr lang="en-US" sz="1800" dirty="0" smtClean="0"/>
          </a:p>
          <a:p>
            <a:pPr marL="381000" lvl="1" indent="0">
              <a:buNone/>
            </a:pPr>
            <a:endParaRPr lang="en-US" sz="1800" dirty="0"/>
          </a:p>
          <a:p>
            <a:pPr marL="381000" lvl="1" indent="0">
              <a:buNone/>
            </a:pPr>
            <a:r>
              <a:rPr lang="en-US" sz="1800" dirty="0" err="1" smtClean="0">
                <a:latin typeface="Courier New" panose="02070309020205020404" pitchFamily="49" charset="0"/>
                <a:cs typeface="Courier New" panose="02070309020205020404" pitchFamily="49" charset="0"/>
              </a:rPr>
              <a:t>EditText</a:t>
            </a:r>
            <a:r>
              <a:rPr lang="en-US" sz="1800" dirty="0" smtClean="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numberEntry</a:t>
            </a:r>
            <a:r>
              <a:rPr lang="en-US"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EditText</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findViewById</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R.id.number_entry</a:t>
            </a:r>
            <a:r>
              <a:rPr lang="en-US" sz="1800" dirty="0">
                <a:latin typeface="Courier New" panose="02070309020205020404" pitchFamily="49" charset="0"/>
                <a:cs typeface="Courier New" panose="02070309020205020404" pitchFamily="49" charset="0"/>
              </a:rPr>
              <a:t>);</a:t>
            </a:r>
          </a:p>
          <a:p>
            <a:pPr marL="381000" lvl="1" indent="0">
              <a:buNone/>
            </a:pPr>
            <a:r>
              <a:rPr lang="en-US" sz="1800" dirty="0" err="1">
                <a:latin typeface="Courier New" panose="02070309020205020404" pitchFamily="49" charset="0"/>
                <a:cs typeface="Courier New" panose="02070309020205020404" pitchFamily="49" charset="0"/>
              </a:rPr>
              <a:t>numberEntry.addTextChangedListener</a:t>
            </a:r>
            <a:r>
              <a:rPr lang="en-US" sz="1800" dirty="0">
                <a:latin typeface="Courier New" panose="02070309020205020404" pitchFamily="49" charset="0"/>
                <a:cs typeface="Courier New" panose="02070309020205020404" pitchFamily="49" charset="0"/>
              </a:rPr>
              <a:t>(</a:t>
            </a:r>
          </a:p>
          <a:p>
            <a:pPr marL="381000" lvl="1" indent="0">
              <a:buNone/>
            </a:pPr>
            <a:r>
              <a:rPr lang="en-US" sz="1800" dirty="0">
                <a:latin typeface="Courier New" panose="02070309020205020404" pitchFamily="49" charset="0"/>
                <a:cs typeface="Courier New" panose="02070309020205020404" pitchFamily="49" charset="0"/>
              </a:rPr>
              <a:t>    new </a:t>
            </a:r>
            <a:r>
              <a:rPr lang="en-US" sz="1800" dirty="0" err="1">
                <a:latin typeface="Courier New" panose="02070309020205020404" pitchFamily="49" charset="0"/>
                <a:cs typeface="Courier New" panose="02070309020205020404" pitchFamily="49" charset="0"/>
              </a:rPr>
              <a:t>PhoneNumberFormattingTextWatcher</a:t>
            </a:r>
            <a:r>
              <a:rPr lang="en-US" sz="18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3641539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Working with Phone Numbers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122771" y="1295400"/>
            <a:ext cx="2898457" cy="4830763"/>
          </a:xfrm>
        </p:spPr>
      </p:pic>
    </p:spTree>
    <p:extLst>
      <p:ext uri="{BB962C8B-B14F-4D97-AF65-F5344CB8AC3E}">
        <p14:creationId xmlns:p14="http://schemas.microsoft.com/office/powerpoint/2010/main" val="6034048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Using SMS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Integrating messaging services into an application can provide familiar social functionality to the </a:t>
            </a:r>
            <a:r>
              <a:rPr lang="en-US" sz="2000" dirty="0" smtClean="0"/>
              <a:t>user.</a:t>
            </a:r>
          </a:p>
          <a:p>
            <a:r>
              <a:rPr lang="en-US" sz="2000" dirty="0" smtClean="0"/>
              <a:t>SMS </a:t>
            </a:r>
            <a:r>
              <a:rPr lang="en-US" sz="2000" dirty="0"/>
              <a:t>functionality is provided to applications through the </a:t>
            </a:r>
            <a:r>
              <a:rPr lang="en-US" sz="2000" dirty="0" err="1">
                <a:latin typeface="Courier New" panose="02070309020205020404" pitchFamily="49" charset="0"/>
                <a:cs typeface="Courier New" panose="02070309020205020404" pitchFamily="49" charset="0"/>
              </a:rPr>
              <a:t>android.telephony</a:t>
            </a:r>
            <a:r>
              <a:rPr lang="en-US" sz="2000" dirty="0"/>
              <a:t> package and the recently introduced </a:t>
            </a:r>
            <a:r>
              <a:rPr lang="en-US" sz="2000" dirty="0" err="1">
                <a:latin typeface="Courier New" panose="02070309020205020404" pitchFamily="49" charset="0"/>
                <a:cs typeface="Courier New" panose="02070309020205020404" pitchFamily="49" charset="0"/>
              </a:rPr>
              <a:t>android.provider.Telephony</a:t>
            </a:r>
            <a:r>
              <a:rPr lang="en-US" sz="2000" dirty="0"/>
              <a:t> package added in Android 4.4 KitKat (API Level 19</a:t>
            </a:r>
            <a:r>
              <a:rPr lang="en-US" sz="2000" dirty="0" smtClean="0"/>
              <a:t>).</a:t>
            </a:r>
          </a:p>
          <a:p>
            <a:r>
              <a:rPr lang="en-US" sz="2000" dirty="0" smtClean="0"/>
              <a:t>The </a:t>
            </a:r>
            <a:r>
              <a:rPr lang="en-US" sz="2000" dirty="0"/>
              <a:t>Android 4.4 editions provide public SMS APIs, allowing developers to avoid the temptation of using undocumented SMS features in their applications, which is a practice that is greatly discouraged as there is no way to guarantee API compatibility with particular </a:t>
            </a:r>
            <a:r>
              <a:rPr lang="en-US" sz="2000" dirty="0" smtClean="0"/>
              <a:t>devices.</a:t>
            </a:r>
            <a:endParaRPr lang="en-US" sz="2000" dirty="0"/>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Default Messaging Application</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Android 4.4 introduced a new way for users to select your application as their device’s default messaging </a:t>
            </a:r>
            <a:r>
              <a:rPr lang="en-US" sz="2000" dirty="0" smtClean="0"/>
              <a:t>application.</a:t>
            </a:r>
          </a:p>
          <a:p>
            <a:r>
              <a:rPr lang="en-US" sz="2000" dirty="0" smtClean="0"/>
              <a:t>This </a:t>
            </a:r>
            <a:r>
              <a:rPr lang="en-US" sz="2000" dirty="0"/>
              <a:t>provides an opportunity for your application to remain front and center to your users whenever SMS and Multimedia Messaging Service (MMS) capabilities occur on their </a:t>
            </a:r>
            <a:r>
              <a:rPr lang="en-US" sz="2000" dirty="0" smtClean="0"/>
              <a:t>device.</a:t>
            </a:r>
          </a:p>
          <a:p>
            <a:r>
              <a:rPr lang="en-US" sz="2000" dirty="0" smtClean="0"/>
              <a:t>With </a:t>
            </a:r>
            <a:r>
              <a:rPr lang="en-US" sz="2000" dirty="0"/>
              <a:t>that said, users are free to choose any messaging application as their default if other applications are also configured to become the default messaging application.</a:t>
            </a:r>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Default Messaging Application</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400" dirty="0"/>
              <a:t>There are a few settings you need to declare in your application’s manifest file to remain eligible to become the default messaging </a:t>
            </a:r>
            <a:r>
              <a:rPr lang="en-US" sz="2400" dirty="0" smtClean="0"/>
              <a:t>application, including</a:t>
            </a:r>
          </a:p>
          <a:p>
            <a:pPr lvl="1"/>
            <a:r>
              <a:rPr lang="en-US" sz="2400" dirty="0" smtClean="0"/>
              <a:t>An </a:t>
            </a:r>
            <a:r>
              <a:rPr lang="en-US" sz="2400" dirty="0" smtClean="0">
                <a:latin typeface="Courier New" panose="02070309020205020404" pitchFamily="49" charset="0"/>
                <a:cs typeface="Courier New" panose="02070309020205020404" pitchFamily="49" charset="0"/>
              </a:rPr>
              <a:t>Activity</a:t>
            </a:r>
          </a:p>
          <a:p>
            <a:pPr lvl="1"/>
            <a:r>
              <a:rPr lang="en-US" sz="2400" dirty="0" smtClean="0"/>
              <a:t>An </a:t>
            </a:r>
            <a:r>
              <a:rPr lang="en-US" sz="2400" dirty="0"/>
              <a:t>SMS </a:t>
            </a:r>
            <a:r>
              <a:rPr lang="en-US" sz="2400" dirty="0" err="1" smtClean="0">
                <a:latin typeface="Courier New" panose="02070309020205020404" pitchFamily="49" charset="0"/>
                <a:cs typeface="Courier New" panose="02070309020205020404" pitchFamily="49" charset="0"/>
              </a:rPr>
              <a:t>BroadcastReceiver</a:t>
            </a:r>
            <a:endParaRPr lang="en-US" sz="2400" dirty="0" smtClean="0">
              <a:latin typeface="Courier New" panose="02070309020205020404" pitchFamily="49" charset="0"/>
              <a:cs typeface="Courier New" panose="02070309020205020404" pitchFamily="49" charset="0"/>
            </a:endParaRPr>
          </a:p>
          <a:p>
            <a:pPr lvl="1"/>
            <a:r>
              <a:rPr lang="en-US" sz="2400" dirty="0" smtClean="0"/>
              <a:t>An </a:t>
            </a:r>
            <a:r>
              <a:rPr lang="en-US" sz="2400" dirty="0"/>
              <a:t>MMS </a:t>
            </a:r>
            <a:r>
              <a:rPr lang="en-US" sz="2400" dirty="0" err="1" smtClean="0">
                <a:latin typeface="Courier New" panose="02070309020205020404" pitchFamily="49" charset="0"/>
                <a:cs typeface="Courier New" panose="02070309020205020404" pitchFamily="49" charset="0"/>
              </a:rPr>
              <a:t>BroadcastReceiver</a:t>
            </a:r>
            <a:endParaRPr lang="en-US" sz="2400" dirty="0" smtClean="0">
              <a:latin typeface="Courier New" panose="02070309020205020404" pitchFamily="49" charset="0"/>
              <a:cs typeface="Courier New" panose="02070309020205020404" pitchFamily="49" charset="0"/>
            </a:endParaRPr>
          </a:p>
          <a:p>
            <a:pPr lvl="1"/>
            <a:r>
              <a:rPr lang="en-US" sz="2400" dirty="0" smtClean="0"/>
              <a:t>A </a:t>
            </a:r>
            <a:r>
              <a:rPr lang="en-US" sz="2400" dirty="0" smtClean="0">
                <a:latin typeface="Courier New" panose="02070309020205020404" pitchFamily="49" charset="0"/>
                <a:cs typeface="Courier New" panose="02070309020205020404" pitchFamily="49" charset="0"/>
              </a:rPr>
              <a:t>Service</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541048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Default Messaging Application</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400" dirty="0"/>
              <a:t>With these settings configured in the application’s manifest, your application should show up in the device’s Default SMS app system settings </a:t>
            </a:r>
            <a:r>
              <a:rPr lang="en-US" sz="2400" dirty="0" smtClean="0"/>
              <a:t>list.</a:t>
            </a:r>
          </a:p>
          <a:p>
            <a:pPr lvl="1"/>
            <a:r>
              <a:rPr lang="en-US" sz="2400" dirty="0" smtClean="0"/>
              <a:t>Locate </a:t>
            </a:r>
            <a:r>
              <a:rPr lang="en-US" sz="2400" dirty="0"/>
              <a:t>this by navigating to the device’s Settings application, and under Wireless &amp; networks choose More . . ., then select Default SMS app to see your application listed in the </a:t>
            </a:r>
            <a:r>
              <a:rPr lang="en-US" sz="2400" dirty="0" smtClean="0"/>
              <a:t>settings.</a:t>
            </a:r>
            <a:endParaRPr lang="en-US" sz="2400" dirty="0"/>
          </a:p>
        </p:txBody>
      </p:sp>
    </p:spTree>
    <p:extLst>
      <p:ext uri="{BB962C8B-B14F-4D97-AF65-F5344CB8AC3E}">
        <p14:creationId xmlns:p14="http://schemas.microsoft.com/office/powerpoint/2010/main" val="28541048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3"/>
          <p:cNvSpPr>
            <a:spLocks noGrp="1"/>
          </p:cNvSpPr>
          <p:nvPr>
            <p:ph type="ctrTitle"/>
          </p:nvPr>
        </p:nvSpPr>
        <p:spPr>
          <a:xfrm>
            <a:off x="762000" y="1219200"/>
            <a:ext cx="7772400" cy="3276600"/>
          </a:xfrm>
        </p:spPr>
        <p:txBody>
          <a:bodyPr/>
          <a:lstStyle/>
          <a:p>
            <a:pPr eaLnBrk="1" hangingPunct="1">
              <a:spcBef>
                <a:spcPct val="20000"/>
              </a:spcBef>
            </a:pPr>
            <a:r>
              <a:rPr lang="en-US" sz="4200" dirty="0" smtClean="0">
                <a:latin typeface="Arial" charset="0"/>
              </a:rPr>
              <a:t/>
            </a:r>
            <a:br>
              <a:rPr lang="en-US" sz="4200" dirty="0" smtClean="0">
                <a:latin typeface="Arial" charset="0"/>
              </a:rPr>
            </a:br>
            <a:r>
              <a:rPr lang="en-US" sz="4200" i="1" dirty="0" smtClean="0">
                <a:latin typeface="Arial" charset="0"/>
              </a:rPr>
              <a:t> </a:t>
            </a:r>
            <a:r>
              <a:rPr lang="en-US" i="1" dirty="0">
                <a:latin typeface="Arial" charset="0"/>
              </a:rPr>
              <a:t>Advanced </a:t>
            </a:r>
            <a:r>
              <a:rPr lang="en-US" i="1" dirty="0" err="1" smtClean="0">
                <a:latin typeface="Arial" charset="0"/>
              </a:rPr>
              <a:t>Android</a:t>
            </a:r>
            <a:r>
              <a:rPr lang="en-US" baseline="30000" dirty="0" err="1" smtClean="0">
                <a:latin typeface="Arial" charset="0"/>
              </a:rPr>
              <a:t>TM</a:t>
            </a:r>
            <a:r>
              <a:rPr lang="en-US" i="1" dirty="0" smtClean="0">
                <a:latin typeface="Arial" charset="0"/>
              </a:rPr>
              <a:t> </a:t>
            </a:r>
            <a:r>
              <a:rPr lang="en-US" i="1" dirty="0">
                <a:latin typeface="Arial" charset="0"/>
              </a:rPr>
              <a:t>Application Development, </a:t>
            </a:r>
            <a:r>
              <a:rPr lang="en-US" i="1" dirty="0" smtClean="0">
                <a:latin typeface="Arial" charset="0"/>
              </a:rPr>
              <a:t>Fourth </a:t>
            </a:r>
            <a:r>
              <a:rPr lang="en-US" i="1" dirty="0">
                <a:latin typeface="Arial" charset="0"/>
              </a:rPr>
              <a:t>Edition</a:t>
            </a:r>
            <a:r>
              <a:rPr lang="en-US" sz="3800" dirty="0" smtClean="0"/>
              <a:t/>
            </a:r>
            <a:br>
              <a:rPr lang="en-US" sz="3800" dirty="0" smtClean="0"/>
            </a:br>
            <a:r>
              <a:rPr lang="en-US" sz="4200" dirty="0"/>
              <a:t/>
            </a:r>
            <a:br>
              <a:rPr lang="en-US" sz="4200" dirty="0"/>
            </a:br>
            <a:r>
              <a:rPr lang="en-US" sz="4200" dirty="0" smtClean="0"/>
              <a:t>Chapter 14</a:t>
            </a:r>
            <a:r>
              <a:rPr lang="en-US" sz="3800" b="1" dirty="0" smtClean="0">
                <a:latin typeface="Arial" charset="0"/>
              </a:rPr>
              <a:t/>
            </a:r>
            <a:br>
              <a:rPr lang="en-US" sz="3800" b="1" dirty="0" smtClean="0">
                <a:latin typeface="Arial" charset="0"/>
              </a:rPr>
            </a:br>
            <a:r>
              <a:rPr lang="en-US" sz="3800" dirty="0" smtClean="0"/>
              <a:t/>
            </a:r>
            <a:br>
              <a:rPr lang="en-US" sz="3800" dirty="0" smtClean="0"/>
            </a:br>
            <a:r>
              <a:rPr lang="en-US" sz="3800" b="1" dirty="0">
                <a:latin typeface="Arial" charset="0"/>
              </a:rPr>
              <a:t>Using Android Telephony APIs</a:t>
            </a:r>
            <a:r>
              <a:rPr lang="en-US" sz="3800" b="1" dirty="0" smtClean="0">
                <a:latin typeface="Arial" charset="0"/>
              </a:rPr>
              <a:t/>
            </a:r>
            <a:br>
              <a:rPr lang="en-US" sz="3800" b="1" dirty="0" smtClean="0">
                <a:latin typeface="Arial" charset="0"/>
              </a:rPr>
            </a:br>
            <a:endParaRPr lang="en-US" sz="3800" b="1" dirty="0" smtClean="0">
              <a:latin typeface="Arial" charset="0"/>
            </a:endParaRPr>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Default Messaging Application</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122771" y="1295400"/>
            <a:ext cx="2898457" cy="4830763"/>
          </a:xfrm>
        </p:spPr>
      </p:pic>
    </p:spTree>
    <p:extLst>
      <p:ext uri="{BB962C8B-B14F-4D97-AF65-F5344CB8AC3E}">
        <p14:creationId xmlns:p14="http://schemas.microsoft.com/office/powerpoint/2010/main" val="4346970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SMS Provider</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A new SMS Provider has been included along with the default SMS application </a:t>
            </a:r>
            <a:r>
              <a:rPr lang="en-US" sz="2000" dirty="0" smtClean="0"/>
              <a:t>capabilities.</a:t>
            </a:r>
          </a:p>
          <a:p>
            <a:r>
              <a:rPr lang="en-US" sz="2000" dirty="0" smtClean="0"/>
              <a:t>This </a:t>
            </a:r>
            <a:r>
              <a:rPr lang="en-US" sz="2000" dirty="0"/>
              <a:t>provider is only writable by the default SMS application, but readable by all applications other than the default SMS </a:t>
            </a:r>
            <a:r>
              <a:rPr lang="en-US" sz="2000" dirty="0" smtClean="0"/>
              <a:t>application.</a:t>
            </a:r>
          </a:p>
          <a:p>
            <a:r>
              <a:rPr lang="en-US" sz="2000" dirty="0" smtClean="0"/>
              <a:t>This </a:t>
            </a:r>
            <a:r>
              <a:rPr lang="en-US" sz="2000" dirty="0"/>
              <a:t>provider includes tables for received messages, draft messages, pending messages, and sent messages, but only the default SMS application is able to mark messages as read and to delete messages, and it is responsible for writing its own messages to the provider </a:t>
            </a:r>
            <a:r>
              <a:rPr lang="en-US" sz="2000" dirty="0" smtClean="0"/>
              <a:t>database.</a:t>
            </a:r>
            <a:endParaRPr lang="en-US" sz="2000" dirty="0"/>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SMS Applications Other than the Default</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400" dirty="0"/>
              <a:t>In case your users do not choose your application to be the default SMS application, you may still use the </a:t>
            </a:r>
            <a:r>
              <a:rPr lang="en-US" sz="2400" dirty="0" err="1">
                <a:latin typeface="Courier New" panose="02070309020205020404" pitchFamily="49" charset="0"/>
                <a:cs typeface="Courier New" panose="02070309020205020404" pitchFamily="49" charset="0"/>
              </a:rPr>
              <a:t>android.telephony</a:t>
            </a:r>
            <a:r>
              <a:rPr lang="en-US" sz="2400" dirty="0"/>
              <a:t> features for sending SMS simply by including the appropriate permissions and writing the appropriate </a:t>
            </a:r>
            <a:r>
              <a:rPr lang="en-US" sz="2400" dirty="0" smtClean="0"/>
              <a:t>code.</a:t>
            </a:r>
            <a:endParaRPr lang="en-US" sz="2400" dirty="0"/>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Gaining Permission to Send and Receive SMS Messages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sz="2000" dirty="0" smtClean="0"/>
          </a:p>
          <a:p>
            <a:pPr marL="762000" lvl="2" indent="0">
              <a:buNone/>
            </a:pPr>
            <a:endParaRPr lang="en-US" sz="2000" dirty="0"/>
          </a:p>
          <a:p>
            <a:pPr marL="762000" lvl="2" indent="0">
              <a:buNone/>
            </a:pPr>
            <a:endParaRPr lang="en-US" sz="2000" dirty="0" smtClean="0"/>
          </a:p>
          <a:p>
            <a:pPr marL="762000" lvl="2" indent="0">
              <a:buNone/>
            </a:pPr>
            <a:endParaRPr lang="en-US" sz="2000" dirty="0"/>
          </a:p>
          <a:p>
            <a:pPr marL="762000" lvl="2" indent="0">
              <a:buNone/>
            </a:pPr>
            <a:endParaRPr lang="en-US" sz="2000" dirty="0" smtClean="0"/>
          </a:p>
          <a:p>
            <a:pPr marL="381000" lvl="1" indent="0">
              <a:buNone/>
            </a:pPr>
            <a:r>
              <a:rPr lang="en-US" sz="1800" dirty="0" smtClean="0">
                <a:latin typeface="Courier New" panose="02070309020205020404" pitchFamily="49" charset="0"/>
                <a:cs typeface="Courier New" panose="02070309020205020404" pitchFamily="49" charset="0"/>
              </a:rPr>
              <a:t>&lt;</a:t>
            </a:r>
            <a:r>
              <a:rPr lang="en-US" sz="1800" dirty="0">
                <a:latin typeface="Courier New" panose="02070309020205020404" pitchFamily="49" charset="0"/>
                <a:cs typeface="Courier New" panose="02070309020205020404" pitchFamily="49" charset="0"/>
              </a:rPr>
              <a:t>uses-permission</a:t>
            </a:r>
          </a:p>
          <a:p>
            <a:pPr marL="381000" lvl="1" indent="0">
              <a:buNone/>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android:name</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android.permission.SEND_SMS</a:t>
            </a:r>
            <a:r>
              <a:rPr lang="en-US" sz="1800" dirty="0">
                <a:latin typeface="Courier New" panose="02070309020205020404" pitchFamily="49" charset="0"/>
                <a:cs typeface="Courier New" panose="02070309020205020404" pitchFamily="49" charset="0"/>
              </a:rPr>
              <a:t>" /&gt;</a:t>
            </a:r>
          </a:p>
          <a:p>
            <a:pPr marL="381000" lvl="1" indent="0">
              <a:buNone/>
            </a:pPr>
            <a:r>
              <a:rPr lang="en-US" sz="1800" dirty="0">
                <a:latin typeface="Courier New" panose="02070309020205020404" pitchFamily="49" charset="0"/>
                <a:cs typeface="Courier New" panose="02070309020205020404" pitchFamily="49" charset="0"/>
              </a:rPr>
              <a:t>&lt;uses-permission</a:t>
            </a:r>
          </a:p>
          <a:p>
            <a:pPr marL="381000" lvl="1" indent="0">
              <a:buNone/>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android:name</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android.permission.RECEIVE_SMS</a:t>
            </a:r>
            <a:r>
              <a:rPr lang="en-US" sz="1800" dirty="0">
                <a:latin typeface="Courier New" panose="02070309020205020404" pitchFamily="49" charset="0"/>
                <a:cs typeface="Courier New" panose="02070309020205020404" pitchFamily="49" charset="0"/>
              </a:rPr>
              <a:t>" /&gt;</a:t>
            </a:r>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Sending an SMS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381000" lvl="1" indent="0">
              <a:buNone/>
            </a:pPr>
            <a:endParaRPr lang="en-US" sz="1800" dirty="0" smtClean="0"/>
          </a:p>
          <a:p>
            <a:pPr marL="381000" lvl="1" indent="0">
              <a:buNone/>
            </a:pPr>
            <a:endParaRPr lang="en-US" sz="1800" dirty="0"/>
          </a:p>
          <a:p>
            <a:pPr marL="381000" lvl="1" indent="0">
              <a:buNone/>
            </a:pPr>
            <a:endParaRPr lang="en-US" sz="1800" dirty="0" smtClean="0"/>
          </a:p>
          <a:p>
            <a:pPr marL="381000" lvl="1" indent="0">
              <a:buNone/>
            </a:pPr>
            <a:endParaRPr lang="en-US" sz="1800" dirty="0"/>
          </a:p>
          <a:p>
            <a:pPr marL="381000" lvl="1" indent="0">
              <a:buNone/>
            </a:pPr>
            <a:endParaRPr lang="en-US" sz="1800" dirty="0" smtClean="0"/>
          </a:p>
          <a:p>
            <a:pPr marL="0" indent="0">
              <a:buNone/>
            </a:pPr>
            <a:r>
              <a:rPr lang="en-US" dirty="0" smtClean="0">
                <a:latin typeface="Courier New" panose="02070309020205020404" pitchFamily="49" charset="0"/>
                <a:cs typeface="Courier New" panose="02070309020205020404" pitchFamily="49" charset="0"/>
              </a:rPr>
              <a:t>final </a:t>
            </a:r>
            <a:r>
              <a:rPr lang="en-US" dirty="0" err="1">
                <a:latin typeface="Courier New" panose="02070309020205020404" pitchFamily="49" charset="0"/>
                <a:cs typeface="Courier New" panose="02070309020205020404" pitchFamily="49" charset="0"/>
              </a:rPr>
              <a:t>SmsManager</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sms</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SmsManager.getDefault</a:t>
            </a:r>
            <a:r>
              <a:rPr lang="en-US" dirty="0" smtClean="0">
                <a:latin typeface="Courier New" panose="02070309020205020404" pitchFamily="49" charset="0"/>
                <a:cs typeface="Courier New" panose="02070309020205020404" pitchFamily="49" charset="0"/>
              </a:rPr>
              <a:t>();</a:t>
            </a:r>
          </a:p>
          <a:p>
            <a:pPr marL="0" indent="0">
              <a:buNone/>
            </a:pPr>
            <a:endParaRPr lang="en-US" dirty="0">
              <a:latin typeface="Courier New" panose="02070309020205020404" pitchFamily="49" charset="0"/>
              <a:cs typeface="Courier New" panose="02070309020205020404" pitchFamily="49" charset="0"/>
            </a:endParaRPr>
          </a:p>
          <a:p>
            <a:pPr marL="0" indent="0">
              <a:buNone/>
            </a:pPr>
            <a:r>
              <a:rPr lang="en-US" dirty="0" smtClean="0">
                <a:latin typeface="Courier New" panose="02070309020205020404" pitchFamily="49" charset="0"/>
                <a:cs typeface="Courier New" panose="02070309020205020404" pitchFamily="49" charset="0"/>
              </a:rPr>
              <a:t>….</a:t>
            </a:r>
          </a:p>
          <a:p>
            <a:pPr marL="0" indent="0">
              <a:buNone/>
            </a:pPr>
            <a:endParaRPr lang="en-US" dirty="0">
              <a:latin typeface="Courier New" panose="02070309020205020404" pitchFamily="49" charset="0"/>
              <a:cs typeface="Courier New" panose="02070309020205020404" pitchFamily="49" charset="0"/>
            </a:endParaRPr>
          </a:p>
          <a:p>
            <a:pPr marL="0" indent="0">
              <a:buNone/>
            </a:pPr>
            <a:r>
              <a:rPr lang="en-US" dirty="0" err="1">
                <a:latin typeface="Courier New" panose="02070309020205020404" pitchFamily="49" charset="0"/>
                <a:cs typeface="Courier New" panose="02070309020205020404" pitchFamily="49" charset="0"/>
              </a:rPr>
              <a:t>sms.sendTextMessage</a:t>
            </a:r>
            <a:r>
              <a:rPr lang="en-US" dirty="0">
                <a:latin typeface="Courier New" panose="02070309020205020404" pitchFamily="49" charset="0"/>
                <a:cs typeface="Courier New" panose="02070309020205020404" pitchFamily="49" charset="0"/>
              </a:rPr>
              <a:t>("9995551212", null, "Hello!", null, null</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Sending an SMS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381000" lvl="1" indent="0">
              <a:buNone/>
            </a:pPr>
            <a:endParaRPr lang="en-US" dirty="0" smtClean="0">
              <a:latin typeface="Courier New" panose="02070309020205020404" pitchFamily="49" charset="0"/>
              <a:cs typeface="Courier New" panose="02070309020205020404" pitchFamily="49" charset="0"/>
            </a:endParaRPr>
          </a:p>
          <a:p>
            <a:pPr marL="381000" lvl="1" indent="0">
              <a:buNone/>
            </a:pPr>
            <a:r>
              <a:rPr lang="en-US" dirty="0" smtClean="0">
                <a:latin typeface="Courier New" panose="02070309020205020404" pitchFamily="49" charset="0"/>
                <a:cs typeface="Courier New" panose="02070309020205020404" pitchFamily="49" charset="0"/>
              </a:rPr>
              <a:t>Button </a:t>
            </a:r>
            <a:r>
              <a:rPr lang="en-US" dirty="0" err="1">
                <a:latin typeface="Courier New" panose="02070309020205020404" pitchFamily="49" charset="0"/>
                <a:cs typeface="Courier New" panose="02070309020205020404" pitchFamily="49" charset="0"/>
              </a:rPr>
              <a:t>sendSMS</a:t>
            </a:r>
            <a:r>
              <a:rPr lang="en-US" dirty="0">
                <a:latin typeface="Courier New" panose="02070309020205020404" pitchFamily="49" charset="0"/>
                <a:cs typeface="Courier New" panose="02070309020205020404" pitchFamily="49" charset="0"/>
              </a:rPr>
              <a:t> = (Button) </a:t>
            </a:r>
            <a:r>
              <a:rPr lang="en-US" dirty="0" err="1">
                <a:latin typeface="Courier New" panose="02070309020205020404" pitchFamily="49" charset="0"/>
                <a:cs typeface="Courier New" panose="02070309020205020404" pitchFamily="49" charset="0"/>
              </a:rPr>
              <a:t>findViewById</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R.id.send_sms</a:t>
            </a:r>
            <a:r>
              <a:rPr lang="en-US" dirty="0">
                <a:latin typeface="Courier New" panose="02070309020205020404" pitchFamily="49" charset="0"/>
                <a:cs typeface="Courier New" panose="02070309020205020404" pitchFamily="49" charset="0"/>
              </a:rPr>
              <a:t>);</a:t>
            </a:r>
          </a:p>
          <a:p>
            <a:pPr marL="381000" lvl="1" indent="0">
              <a:buNone/>
            </a:pPr>
            <a:r>
              <a:rPr lang="en-US" dirty="0" err="1">
                <a:latin typeface="Courier New" panose="02070309020205020404" pitchFamily="49" charset="0"/>
                <a:cs typeface="Courier New" panose="02070309020205020404" pitchFamily="49" charset="0"/>
              </a:rPr>
              <a:t>sendSMS.setOnClickListener</a:t>
            </a:r>
            <a:r>
              <a:rPr lang="en-US" dirty="0">
                <a:latin typeface="Courier New" panose="02070309020205020404" pitchFamily="49" charset="0"/>
                <a:cs typeface="Courier New" panose="02070309020205020404" pitchFamily="49" charset="0"/>
              </a:rPr>
              <a:t>(new </a:t>
            </a:r>
            <a:r>
              <a:rPr lang="en-US" dirty="0" err="1">
                <a:latin typeface="Courier New" panose="02070309020205020404" pitchFamily="49" charset="0"/>
                <a:cs typeface="Courier New" panose="02070309020205020404" pitchFamily="49" charset="0"/>
              </a:rPr>
              <a:t>View.OnClickListener</a:t>
            </a:r>
            <a:r>
              <a:rPr lang="en-US" dirty="0">
                <a:latin typeface="Courier New" panose="02070309020205020404" pitchFamily="49" charset="0"/>
                <a:cs typeface="Courier New" panose="02070309020205020404" pitchFamily="49" charset="0"/>
              </a:rPr>
              <a:t>() {</a:t>
            </a:r>
          </a:p>
          <a:p>
            <a:pPr marL="381000" lvl="1" indent="0">
              <a:buNone/>
            </a:pPr>
            <a:r>
              <a:rPr lang="en-US" dirty="0">
                <a:latin typeface="Courier New" panose="02070309020205020404" pitchFamily="49" charset="0"/>
                <a:cs typeface="Courier New" panose="02070309020205020404" pitchFamily="49" charset="0"/>
              </a:rPr>
              <a:t>    public void </a:t>
            </a:r>
            <a:r>
              <a:rPr lang="en-US" dirty="0" err="1">
                <a:latin typeface="Courier New" panose="02070309020205020404" pitchFamily="49" charset="0"/>
                <a:cs typeface="Courier New" panose="02070309020205020404" pitchFamily="49" charset="0"/>
              </a:rPr>
              <a:t>onClick</a:t>
            </a:r>
            <a:r>
              <a:rPr lang="en-US" dirty="0">
                <a:latin typeface="Courier New" panose="02070309020205020404" pitchFamily="49" charset="0"/>
                <a:cs typeface="Courier New" panose="02070309020205020404" pitchFamily="49" charset="0"/>
              </a:rPr>
              <a:t>(View v) {</a:t>
            </a:r>
          </a:p>
          <a:p>
            <a:pPr marL="381000" lvl="1" indent="0">
              <a:buNone/>
            </a:pPr>
            <a:r>
              <a:rPr lang="en-US" dirty="0">
                <a:latin typeface="Courier New" panose="02070309020205020404" pitchFamily="49" charset="0"/>
                <a:cs typeface="Courier New" panose="02070309020205020404" pitchFamily="49" charset="0"/>
              </a:rPr>
              <a:t>        String destination =</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numberEntry.getText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toString</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 </a:t>
            </a:r>
          </a:p>
          <a:p>
            <a:pPr marL="381000" lvl="1" indent="0">
              <a:buNone/>
            </a:pPr>
            <a:r>
              <a:rPr lang="en-US" dirty="0">
                <a:latin typeface="Courier New" panose="02070309020205020404" pitchFamily="49" charset="0"/>
                <a:cs typeface="Courier New" panose="02070309020205020404" pitchFamily="49" charset="0"/>
              </a:rPr>
              <a:t>        String message =</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messageEntry.getText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toString</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 </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sms.sendTextMessage</a:t>
            </a:r>
            <a:r>
              <a:rPr lang="en-US" dirty="0">
                <a:latin typeface="Courier New" panose="02070309020205020404" pitchFamily="49" charset="0"/>
                <a:cs typeface="Courier New" panose="02070309020205020404" pitchFamily="49" charset="0"/>
              </a:rPr>
              <a:t>(destination, null, message,</a:t>
            </a:r>
          </a:p>
          <a:p>
            <a:pPr marL="381000" lvl="1" indent="0">
              <a:buNone/>
            </a:pPr>
            <a:r>
              <a:rPr lang="en-US" dirty="0">
                <a:latin typeface="Courier New" panose="02070309020205020404" pitchFamily="49" charset="0"/>
                <a:cs typeface="Courier New" panose="02070309020205020404" pitchFamily="49" charset="0"/>
              </a:rPr>
              <a:t>            null, null);</a:t>
            </a:r>
          </a:p>
          <a:p>
            <a:pPr marL="381000" lvl="1" indent="0">
              <a:buNone/>
            </a:pPr>
            <a:r>
              <a:rPr lang="en-US" dirty="0">
                <a:latin typeface="Courier New" panose="02070309020205020404" pitchFamily="49" charset="0"/>
                <a:cs typeface="Courier New" panose="02070309020205020404" pitchFamily="49" charset="0"/>
              </a:rPr>
              <a:t>    }</a:t>
            </a:r>
          </a:p>
          <a:p>
            <a:pPr marL="381000" lvl="1" indent="0">
              <a:buNone/>
            </a:pP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7091974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Sending an SMS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29841" y="1295400"/>
            <a:ext cx="5684318" cy="4830763"/>
          </a:xfrm>
        </p:spPr>
      </p:pic>
    </p:spTree>
    <p:extLst>
      <p:ext uri="{BB962C8B-B14F-4D97-AF65-F5344CB8AC3E}">
        <p14:creationId xmlns:p14="http://schemas.microsoft.com/office/powerpoint/2010/main" val="44220741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Making and Receiving Phone Calls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400" dirty="0"/>
              <a:t>It might come as a surprise to the younger generation (they usually just text), but phones are often still used for making and receiving phone </a:t>
            </a:r>
            <a:r>
              <a:rPr lang="en-US" sz="2400" dirty="0" smtClean="0"/>
              <a:t>calls.</a:t>
            </a:r>
          </a:p>
          <a:p>
            <a:r>
              <a:rPr lang="en-US" sz="2400" dirty="0" smtClean="0"/>
              <a:t>Any </a:t>
            </a:r>
            <a:r>
              <a:rPr lang="en-US" sz="2400" dirty="0"/>
              <a:t>application can be made to initiate calls and answer incoming </a:t>
            </a:r>
            <a:r>
              <a:rPr lang="en-US" sz="2400" dirty="0" smtClean="0"/>
              <a:t>calls.</a:t>
            </a:r>
          </a:p>
          <a:p>
            <a:pPr lvl="1"/>
            <a:r>
              <a:rPr lang="en-US" sz="2400" dirty="0" smtClean="0"/>
              <a:t>However</a:t>
            </a:r>
            <a:r>
              <a:rPr lang="en-US" sz="2400" dirty="0"/>
              <a:t>, these abilities should be used judiciously so as not to unnecessarily disrupt the calling functionality of the user’s </a:t>
            </a:r>
            <a:r>
              <a:rPr lang="en-US" sz="2400" dirty="0" smtClean="0"/>
              <a:t>device.</a:t>
            </a:r>
            <a:endParaRPr lang="en-US" sz="2400" dirty="0"/>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Making Phone Calls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122771" y="1295400"/>
            <a:ext cx="2898457" cy="4830763"/>
          </a:xfrm>
        </p:spPr>
      </p:pic>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Making Phone Calls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sz="1800" dirty="0" smtClean="0"/>
          </a:p>
          <a:p>
            <a:pPr marL="762000" lvl="2" indent="0">
              <a:buNone/>
            </a:pPr>
            <a:endParaRPr lang="en-US" sz="1800" dirty="0"/>
          </a:p>
          <a:p>
            <a:pPr marL="762000" lvl="2" indent="0">
              <a:buNone/>
            </a:pPr>
            <a:endParaRPr lang="en-US" sz="1800" dirty="0" smtClean="0"/>
          </a:p>
          <a:p>
            <a:pPr marL="381000" lvl="1" indent="0">
              <a:buNone/>
            </a:pPr>
            <a:r>
              <a:rPr lang="en-US" dirty="0" smtClean="0">
                <a:latin typeface="Courier New" panose="02070309020205020404" pitchFamily="49" charset="0"/>
                <a:cs typeface="Courier New" panose="02070309020205020404" pitchFamily="49" charset="0"/>
              </a:rPr>
              <a:t>Button </a:t>
            </a:r>
            <a:r>
              <a:rPr lang="en-US" dirty="0">
                <a:latin typeface="Courier New" panose="02070309020205020404" pitchFamily="49" charset="0"/>
                <a:cs typeface="Courier New" panose="02070309020205020404" pitchFamily="49" charset="0"/>
              </a:rPr>
              <a:t>call = (Button) </a:t>
            </a:r>
            <a:r>
              <a:rPr lang="en-US" dirty="0" err="1">
                <a:latin typeface="Courier New" panose="02070309020205020404" pitchFamily="49" charset="0"/>
                <a:cs typeface="Courier New" panose="02070309020205020404" pitchFamily="49" charset="0"/>
              </a:rPr>
              <a:t>findViewById</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R.id.call_button</a:t>
            </a:r>
            <a:r>
              <a:rPr lang="en-US" dirty="0">
                <a:latin typeface="Courier New" panose="02070309020205020404" pitchFamily="49" charset="0"/>
                <a:cs typeface="Courier New" panose="02070309020205020404" pitchFamily="49" charset="0"/>
              </a:rPr>
              <a:t>);</a:t>
            </a:r>
          </a:p>
          <a:p>
            <a:pPr marL="381000" lvl="1" indent="0">
              <a:buNone/>
            </a:pPr>
            <a:r>
              <a:rPr lang="en-US" dirty="0" err="1">
                <a:latin typeface="Courier New" panose="02070309020205020404" pitchFamily="49" charset="0"/>
                <a:cs typeface="Courier New" panose="02070309020205020404" pitchFamily="49" charset="0"/>
              </a:rPr>
              <a:t>call.setOnClickListener</a:t>
            </a:r>
            <a:r>
              <a:rPr lang="en-US" dirty="0">
                <a:latin typeface="Courier New" panose="02070309020205020404" pitchFamily="49" charset="0"/>
                <a:cs typeface="Courier New" panose="02070309020205020404" pitchFamily="49" charset="0"/>
              </a:rPr>
              <a:t>(new </a:t>
            </a:r>
            <a:r>
              <a:rPr lang="en-US" dirty="0" err="1">
                <a:latin typeface="Courier New" panose="02070309020205020404" pitchFamily="49" charset="0"/>
                <a:cs typeface="Courier New" panose="02070309020205020404" pitchFamily="49" charset="0"/>
              </a:rPr>
              <a:t>View.OnClickListener</a:t>
            </a:r>
            <a:r>
              <a:rPr lang="en-US" dirty="0">
                <a:latin typeface="Courier New" panose="02070309020205020404" pitchFamily="49" charset="0"/>
                <a:cs typeface="Courier New" panose="02070309020205020404" pitchFamily="49" charset="0"/>
              </a:rPr>
              <a:t>() {</a:t>
            </a:r>
          </a:p>
          <a:p>
            <a:pPr marL="381000" lvl="1" indent="0">
              <a:buNone/>
            </a:pPr>
            <a:r>
              <a:rPr lang="en-US" dirty="0">
                <a:latin typeface="Courier New" panose="02070309020205020404" pitchFamily="49" charset="0"/>
                <a:cs typeface="Courier New" panose="02070309020205020404" pitchFamily="49" charset="0"/>
              </a:rPr>
              <a:t>    public void </a:t>
            </a:r>
            <a:r>
              <a:rPr lang="en-US" dirty="0" err="1">
                <a:latin typeface="Courier New" panose="02070309020205020404" pitchFamily="49" charset="0"/>
                <a:cs typeface="Courier New" panose="02070309020205020404" pitchFamily="49" charset="0"/>
              </a:rPr>
              <a:t>onClick</a:t>
            </a:r>
            <a:r>
              <a:rPr lang="en-US" dirty="0">
                <a:latin typeface="Courier New" panose="02070309020205020404" pitchFamily="49" charset="0"/>
                <a:cs typeface="Courier New" panose="02070309020205020404" pitchFamily="49" charset="0"/>
              </a:rPr>
              <a:t>(View v) {</a:t>
            </a:r>
          </a:p>
          <a:p>
            <a:pPr marL="381000" lvl="1" indent="0">
              <a:buNone/>
            </a:pPr>
            <a:r>
              <a:rPr lang="en-US" dirty="0">
                <a:latin typeface="Courier New" panose="02070309020205020404" pitchFamily="49" charset="0"/>
                <a:cs typeface="Courier New" panose="02070309020205020404" pitchFamily="49" charset="0"/>
              </a:rPr>
              <a:t>        Uri number = </a:t>
            </a:r>
            <a:r>
              <a:rPr lang="en-US" dirty="0" err="1">
                <a:latin typeface="Courier New" panose="02070309020205020404" pitchFamily="49" charset="0"/>
                <a:cs typeface="Courier New" panose="02070309020205020404" pitchFamily="49" charset="0"/>
              </a:rPr>
              <a:t>Uri.parse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tel</a:t>
            </a:r>
            <a:r>
              <a:rPr lang="en-US" dirty="0">
                <a:latin typeface="Courier New" panose="02070309020205020404" pitchFamily="49" charset="0"/>
                <a:cs typeface="Courier New" panose="02070309020205020404" pitchFamily="49" charset="0"/>
              </a:rPr>
              <a:t>:" + </a:t>
            </a:r>
            <a:endParaRPr lang="en-US" dirty="0" smtClean="0">
              <a:latin typeface="Courier New" panose="02070309020205020404" pitchFamily="49" charset="0"/>
              <a:cs typeface="Courier New" panose="02070309020205020404" pitchFamily="49" charset="0"/>
            </a:endParaRPr>
          </a:p>
          <a:p>
            <a:pPr marL="1600200" lvl="4" indent="0">
              <a:buNone/>
            </a:pPr>
            <a:r>
              <a:rPr lang="en-US" dirty="0" err="1" smtClean="0">
                <a:latin typeface="Courier New" panose="02070309020205020404" pitchFamily="49" charset="0"/>
                <a:cs typeface="Courier New" panose="02070309020205020404" pitchFamily="49" charset="0"/>
              </a:rPr>
              <a:t>numberEntry.getText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toString</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        Intent dial = new Intent(</a:t>
            </a:r>
            <a:r>
              <a:rPr lang="en-US" dirty="0" err="1">
                <a:latin typeface="Courier New" panose="02070309020205020404" pitchFamily="49" charset="0"/>
                <a:cs typeface="Courier New" panose="02070309020205020404" pitchFamily="49" charset="0"/>
              </a:rPr>
              <a:t>Intent.ACTION_DIAL</a:t>
            </a:r>
            <a:r>
              <a:rPr lang="en-US" dirty="0">
                <a:latin typeface="Courier New" panose="02070309020205020404" pitchFamily="49" charset="0"/>
                <a:cs typeface="Courier New" panose="02070309020205020404" pitchFamily="49" charset="0"/>
              </a:rPr>
              <a:t>, number);</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startActivity</a:t>
            </a:r>
            <a:r>
              <a:rPr lang="en-US" dirty="0">
                <a:latin typeface="Courier New" panose="02070309020205020404" pitchFamily="49" charset="0"/>
                <a:cs typeface="Courier New" panose="02070309020205020404" pitchFamily="49" charset="0"/>
              </a:rPr>
              <a:t>(dial);</a:t>
            </a:r>
          </a:p>
          <a:p>
            <a:pPr marL="381000" lvl="1" indent="0">
              <a:buNone/>
            </a:pPr>
            <a:r>
              <a:rPr lang="en-US" dirty="0">
                <a:latin typeface="Courier New" panose="02070309020205020404" pitchFamily="49" charset="0"/>
                <a:cs typeface="Courier New" panose="02070309020205020404" pitchFamily="49" charset="0"/>
              </a:rPr>
              <a:t>    }</a:t>
            </a:r>
          </a:p>
          <a:p>
            <a:pPr marL="381000" lvl="1" indent="0">
              <a:buNone/>
            </a:pP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9897870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3"/>
          <p:cNvSpPr>
            <a:spLocks noGrp="1"/>
          </p:cNvSpPr>
          <p:nvPr>
            <p:ph type="title"/>
          </p:nvPr>
        </p:nvSpPr>
        <p:spPr>
          <a:xfrm>
            <a:off x="457200" y="304800"/>
            <a:ext cx="5105400" cy="1600200"/>
          </a:xfrm>
        </p:spPr>
        <p:txBody>
          <a:bodyPr/>
          <a:lstStyle/>
          <a:p>
            <a:pPr algn="l" eaLnBrk="1" hangingPunct="1"/>
            <a:r>
              <a:rPr lang="en-US" dirty="0" smtClean="0">
                <a:latin typeface="Arial" charset="0"/>
              </a:rPr>
              <a:t>Chapter 14</a:t>
            </a:r>
            <a:br>
              <a:rPr lang="en-US" dirty="0" smtClean="0">
                <a:latin typeface="Arial" charset="0"/>
              </a:rPr>
            </a:br>
            <a:r>
              <a:rPr lang="en-US" dirty="0" smtClean="0"/>
              <a:t>Overview</a:t>
            </a:r>
          </a:p>
        </p:txBody>
      </p:sp>
      <p:sp>
        <p:nvSpPr>
          <p:cNvPr id="5" name="Content Placeholder 4"/>
          <p:cNvSpPr>
            <a:spLocks noGrp="1"/>
          </p:cNvSpPr>
          <p:nvPr>
            <p:ph idx="1"/>
          </p:nvPr>
        </p:nvSpPr>
        <p:spPr>
          <a:xfrm>
            <a:off x="685800" y="1676400"/>
            <a:ext cx="8077200" cy="4495800"/>
          </a:xfrm>
        </p:spPr>
        <p:txBody>
          <a:bodyPr/>
          <a:lstStyle/>
          <a:p>
            <a:pPr eaLnBrk="1" hangingPunct="1"/>
            <a:r>
              <a:rPr lang="en-US" sz="2400" dirty="0"/>
              <a:t>Working with Telephony Utilities</a:t>
            </a:r>
          </a:p>
          <a:p>
            <a:pPr eaLnBrk="1" hangingPunct="1"/>
            <a:r>
              <a:rPr lang="en-US" sz="2400" dirty="0"/>
              <a:t>Using SMS</a:t>
            </a:r>
          </a:p>
          <a:p>
            <a:pPr eaLnBrk="1" hangingPunct="1"/>
            <a:r>
              <a:rPr lang="en-US" sz="2400" dirty="0"/>
              <a:t>Making and Receiving Phone Calls</a:t>
            </a:r>
          </a:p>
          <a:p>
            <a:pPr eaLnBrk="1" hangingPunct="1"/>
            <a:r>
              <a:rPr lang="en-US" sz="2400" dirty="0"/>
              <a:t>Working with </a:t>
            </a:r>
            <a:r>
              <a:rPr lang="en-US" sz="2400" dirty="0" smtClean="0"/>
              <a:t>SIP</a:t>
            </a:r>
          </a:p>
        </p:txBody>
      </p:sp>
      <p:sp>
        <p:nvSpPr>
          <p:cNvPr id="6" name="Footer Placeholder 5"/>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Making Phone Calls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69189" y="1295400"/>
            <a:ext cx="5605622" cy="4830763"/>
          </a:xfrm>
        </p:spPr>
      </p:pic>
    </p:spTree>
    <p:extLst>
      <p:ext uri="{BB962C8B-B14F-4D97-AF65-F5344CB8AC3E}">
        <p14:creationId xmlns:p14="http://schemas.microsoft.com/office/powerpoint/2010/main" val="298978708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Receiving Phone Calls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400" dirty="0"/>
              <a:t>You can use the </a:t>
            </a:r>
            <a:r>
              <a:rPr lang="en-US" sz="2400" dirty="0" err="1">
                <a:latin typeface="Courier New" panose="02070309020205020404" pitchFamily="49" charset="0"/>
                <a:cs typeface="Courier New" panose="02070309020205020404" pitchFamily="49" charset="0"/>
              </a:rPr>
              <a:t>CallLog.Calls</a:t>
            </a:r>
            <a:r>
              <a:rPr lang="en-US" sz="2400" dirty="0"/>
              <a:t> class to determine recent call information, such </a:t>
            </a:r>
            <a:r>
              <a:rPr lang="en-US" sz="2400" dirty="0" smtClean="0"/>
              <a:t>as</a:t>
            </a:r>
            <a:endParaRPr lang="en-US" sz="2400" dirty="0"/>
          </a:p>
          <a:p>
            <a:pPr lvl="1"/>
            <a:r>
              <a:rPr lang="en-US" sz="2400" dirty="0"/>
              <a:t>Who called</a:t>
            </a:r>
          </a:p>
          <a:p>
            <a:pPr lvl="1"/>
            <a:r>
              <a:rPr lang="en-US" sz="2400" dirty="0"/>
              <a:t>When the person called</a:t>
            </a:r>
          </a:p>
          <a:p>
            <a:pPr lvl="1"/>
            <a:r>
              <a:rPr lang="en-US" sz="2400" dirty="0"/>
              <a:t>Whether it was an incoming or outgoing call</a:t>
            </a:r>
          </a:p>
          <a:p>
            <a:pPr lvl="1"/>
            <a:r>
              <a:rPr lang="en-US" sz="2400" dirty="0"/>
              <a:t>Whether or not anyone answered</a:t>
            </a:r>
          </a:p>
          <a:p>
            <a:pPr lvl="1"/>
            <a:r>
              <a:rPr lang="en-US" sz="2400" dirty="0"/>
              <a:t>The duration of the call</a:t>
            </a:r>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a:t>Working with SIP</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Session Initiation Protocol (SIP) is a protocol for controlling communication </a:t>
            </a:r>
            <a:r>
              <a:rPr lang="en-US" sz="2000" dirty="0" smtClean="0"/>
              <a:t>sessions.</a:t>
            </a:r>
          </a:p>
          <a:p>
            <a:pPr lvl="1"/>
            <a:r>
              <a:rPr lang="en-US" sz="2000" dirty="0" smtClean="0"/>
              <a:t>SIP </a:t>
            </a:r>
            <a:r>
              <a:rPr lang="en-US" sz="2000" dirty="0"/>
              <a:t>is at the same networking protocol level as HTTP or </a:t>
            </a:r>
            <a:r>
              <a:rPr lang="en-US" sz="2000" dirty="0" smtClean="0"/>
              <a:t>SMTP.</a:t>
            </a:r>
          </a:p>
          <a:p>
            <a:r>
              <a:rPr lang="en-US" sz="2000" dirty="0" smtClean="0"/>
              <a:t>The </a:t>
            </a:r>
            <a:r>
              <a:rPr lang="en-US" sz="2000" dirty="0"/>
              <a:t>Android SDK </a:t>
            </a:r>
            <a:r>
              <a:rPr lang="en-US" sz="2000" dirty="0" smtClean="0"/>
              <a:t>added </a:t>
            </a:r>
            <a:r>
              <a:rPr lang="en-US" sz="2000" dirty="0"/>
              <a:t>support for SIP in API Level </a:t>
            </a:r>
            <a:r>
              <a:rPr lang="en-US" sz="2000" dirty="0" smtClean="0"/>
              <a:t>9.</a:t>
            </a:r>
          </a:p>
          <a:p>
            <a:pPr lvl="1"/>
            <a:r>
              <a:rPr lang="en-US" sz="2000" dirty="0" smtClean="0"/>
              <a:t>The </a:t>
            </a:r>
            <a:r>
              <a:rPr lang="en-US" sz="2000" dirty="0"/>
              <a:t>SIP APIs can be found in the </a:t>
            </a:r>
            <a:r>
              <a:rPr lang="en-US" sz="2000" dirty="0" err="1">
                <a:latin typeface="Courier New" panose="02070309020205020404" pitchFamily="49" charset="0"/>
                <a:cs typeface="Courier New" panose="02070309020205020404" pitchFamily="49" charset="0"/>
              </a:rPr>
              <a:t>android.net.sip</a:t>
            </a:r>
            <a:r>
              <a:rPr lang="en-US" sz="2000" dirty="0"/>
              <a:t> </a:t>
            </a:r>
            <a:r>
              <a:rPr lang="en-US" sz="2000" dirty="0" smtClean="0"/>
              <a:t>package.</a:t>
            </a:r>
          </a:p>
          <a:p>
            <a:r>
              <a:rPr lang="en-US" sz="2000" dirty="0" smtClean="0"/>
              <a:t>Although </a:t>
            </a:r>
            <a:r>
              <a:rPr lang="en-US" sz="2000" dirty="0"/>
              <a:t>the SIP APIs support generic sessions, the only type of session that is handled automatically is a Voice-over-Internet Protocol (VoIP) </a:t>
            </a:r>
            <a:r>
              <a:rPr lang="en-US" sz="2000" dirty="0" smtClean="0"/>
              <a:t>session.</a:t>
            </a:r>
            <a:endParaRPr lang="en-US" sz="2000" dirty="0"/>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a:t>Working with SIP</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Using SIP requires that you have an SIP account with an SIP service </a:t>
            </a:r>
            <a:r>
              <a:rPr lang="en-US" sz="2000" dirty="0" smtClean="0"/>
              <a:t>provider.</a:t>
            </a:r>
          </a:p>
          <a:p>
            <a:r>
              <a:rPr lang="en-US" sz="2000" dirty="0" smtClean="0"/>
              <a:t>Using </a:t>
            </a:r>
            <a:r>
              <a:rPr lang="en-US" sz="2000" dirty="0"/>
              <a:t>SIP also requires the </a:t>
            </a:r>
            <a:r>
              <a:rPr lang="en-US" sz="2000" dirty="0" err="1">
                <a:latin typeface="Courier New" panose="02070309020205020404" pitchFamily="49" charset="0"/>
                <a:cs typeface="Courier New" panose="02070309020205020404" pitchFamily="49" charset="0"/>
              </a:rPr>
              <a:t>android.permission.USE_SIP</a:t>
            </a:r>
            <a:r>
              <a:rPr lang="en-US" sz="2000" dirty="0"/>
              <a:t> permission to be set in your application’s Android manifest </a:t>
            </a:r>
            <a:r>
              <a:rPr lang="en-US" sz="2000" dirty="0" smtClean="0"/>
              <a:t>file.</a:t>
            </a:r>
          </a:p>
          <a:p>
            <a:r>
              <a:rPr lang="en-US" sz="2000" dirty="0" smtClean="0"/>
              <a:t>Additionally</a:t>
            </a:r>
            <a:r>
              <a:rPr lang="en-US" sz="2000" dirty="0"/>
              <a:t>, for market filtering, the </a:t>
            </a:r>
            <a:r>
              <a:rPr lang="en-US" sz="2000" dirty="0">
                <a:latin typeface="Courier New" panose="02070309020205020404" pitchFamily="49" charset="0"/>
                <a:cs typeface="Courier New" panose="02070309020205020404" pitchFamily="49" charset="0"/>
              </a:rPr>
              <a:t>&lt;uses-feature&gt;</a:t>
            </a:r>
            <a:r>
              <a:rPr lang="en-US" sz="2000" dirty="0"/>
              <a:t> tag should be set with </a:t>
            </a:r>
            <a:r>
              <a:rPr lang="en-US" sz="2000" dirty="0" err="1">
                <a:latin typeface="Courier New" panose="02070309020205020404" pitchFamily="49" charset="0"/>
                <a:cs typeface="Courier New" panose="02070309020205020404" pitchFamily="49" charset="0"/>
              </a:rPr>
              <a:t>android.software.sip</a:t>
            </a:r>
            <a:r>
              <a:rPr lang="en-US" sz="2000" dirty="0"/>
              <a:t> and </a:t>
            </a:r>
            <a:r>
              <a:rPr lang="en-US" sz="2000" dirty="0" err="1">
                <a:latin typeface="Courier New" panose="02070309020205020404" pitchFamily="49" charset="0"/>
                <a:cs typeface="Courier New" panose="02070309020205020404" pitchFamily="49" charset="0"/>
              </a:rPr>
              <a:t>android.software.sip.voip</a:t>
            </a:r>
            <a:r>
              <a:rPr lang="en-US" sz="2000" dirty="0"/>
              <a:t> </a:t>
            </a:r>
            <a:r>
              <a:rPr lang="en-US" sz="2000" dirty="0" smtClean="0"/>
              <a:t>features.</a:t>
            </a:r>
            <a:endParaRPr lang="en-US" sz="2000" dirty="0"/>
          </a:p>
        </p:txBody>
      </p:sp>
    </p:spTree>
    <p:extLst>
      <p:ext uri="{BB962C8B-B14F-4D97-AF65-F5344CB8AC3E}">
        <p14:creationId xmlns:p14="http://schemas.microsoft.com/office/powerpoint/2010/main" val="423345740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a:xfrm>
            <a:off x="457200" y="274638"/>
            <a:ext cx="5029200" cy="1630362"/>
          </a:xfrm>
        </p:spPr>
        <p:txBody>
          <a:bodyPr/>
          <a:lstStyle/>
          <a:p>
            <a:pPr algn="l" eaLnBrk="1" hangingPunct="1"/>
            <a:r>
              <a:rPr lang="en-US" smtClean="0">
                <a:latin typeface="Arial" charset="0"/>
              </a:rPr>
              <a:t>Chapter 14</a:t>
            </a:r>
            <a:r>
              <a:rPr lang="en-US" dirty="0" smtClean="0">
                <a:latin typeface="Arial" charset="0"/>
              </a:rPr>
              <a:t/>
            </a:r>
            <a:br>
              <a:rPr lang="en-US" dirty="0" smtClean="0">
                <a:latin typeface="Arial" charset="0"/>
              </a:rPr>
            </a:br>
            <a:r>
              <a:rPr lang="en-US" dirty="0" smtClean="0"/>
              <a:t>Summary</a:t>
            </a:r>
          </a:p>
        </p:txBody>
      </p:sp>
      <p:sp>
        <p:nvSpPr>
          <p:cNvPr id="19458" name="Content Placeholder 2"/>
          <p:cNvSpPr>
            <a:spLocks noGrp="1"/>
          </p:cNvSpPr>
          <p:nvPr>
            <p:ph idx="1"/>
          </p:nvPr>
        </p:nvSpPr>
        <p:spPr>
          <a:xfrm>
            <a:off x="685800" y="1752600"/>
            <a:ext cx="7772400" cy="4495800"/>
          </a:xfrm>
        </p:spPr>
        <p:txBody>
          <a:bodyPr/>
          <a:lstStyle/>
          <a:p>
            <a:pPr eaLnBrk="1" hangingPunct="1"/>
            <a:r>
              <a:rPr lang="en-US" sz="2400" dirty="0" smtClean="0"/>
              <a:t>We have learned how to work with the telephony utilities.</a:t>
            </a:r>
          </a:p>
          <a:p>
            <a:pPr eaLnBrk="1" hangingPunct="1"/>
            <a:r>
              <a:rPr lang="en-US" sz="2400" dirty="0" smtClean="0"/>
              <a:t>We have learned how to use SMS.</a:t>
            </a:r>
          </a:p>
          <a:p>
            <a:pPr eaLnBrk="1" hangingPunct="1"/>
            <a:r>
              <a:rPr lang="en-US" sz="2400" dirty="0" smtClean="0"/>
              <a:t>We now understand how to make and receive phone calls.</a:t>
            </a:r>
          </a:p>
          <a:p>
            <a:pPr eaLnBrk="1" hangingPunct="1"/>
            <a:r>
              <a:rPr lang="en-US" sz="2400" dirty="0" smtClean="0"/>
              <a:t>We have learned about working with SIP.</a:t>
            </a:r>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smtClean="0"/>
              <a:t>References and More Information</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t>
            </a:r>
            <a:r>
              <a:rPr lang="en-US">
                <a:latin typeface="Verdana" charset="0"/>
              </a:rPr>
              <a:t>All rights reserved.</a:t>
            </a:r>
            <a:endParaRPr lang="en-US" dirty="0"/>
          </a:p>
        </p:txBody>
      </p:sp>
      <p:sp>
        <p:nvSpPr>
          <p:cNvPr id="2" name="Content Placeholder 1"/>
          <p:cNvSpPr>
            <a:spLocks noGrp="1"/>
          </p:cNvSpPr>
          <p:nvPr>
            <p:ph idx="1"/>
          </p:nvPr>
        </p:nvSpPr>
        <p:spPr>
          <a:xfrm>
            <a:off x="457200" y="1371600"/>
            <a:ext cx="8229600" cy="4754563"/>
          </a:xfrm>
        </p:spPr>
        <p:txBody>
          <a:bodyPr/>
          <a:lstStyle/>
          <a:p>
            <a:r>
              <a:rPr lang="en-US" dirty="0"/>
              <a:t>3GPP specifications (SMS):</a:t>
            </a:r>
          </a:p>
          <a:p>
            <a:pPr lvl="1"/>
            <a:r>
              <a:rPr lang="en-US" i="1" dirty="0" smtClean="0"/>
              <a:t>http</a:t>
            </a:r>
            <a:r>
              <a:rPr lang="en-US" i="1" dirty="0"/>
              <a:t>://www.3gpp.org/specifications</a:t>
            </a:r>
          </a:p>
          <a:p>
            <a:r>
              <a:rPr lang="en-US" dirty="0"/>
              <a:t>Wikipedia’s write-up on SMS:</a:t>
            </a:r>
          </a:p>
          <a:p>
            <a:pPr lvl="1"/>
            <a:r>
              <a:rPr lang="en-US" i="1" dirty="0" smtClean="0"/>
              <a:t>http</a:t>
            </a:r>
            <a:r>
              <a:rPr lang="en-US" i="1" dirty="0"/>
              <a:t>://en.wikipedia.org/wiki/SMS</a:t>
            </a:r>
          </a:p>
          <a:p>
            <a:r>
              <a:rPr lang="en-US" dirty="0"/>
              <a:t>Android SDK Reference documentation on the </a:t>
            </a:r>
            <a:r>
              <a:rPr lang="en-US" dirty="0" err="1">
                <a:latin typeface="Courier New" panose="02070309020205020404" pitchFamily="49" charset="0"/>
                <a:cs typeface="Courier New" panose="02070309020205020404" pitchFamily="49" charset="0"/>
              </a:rPr>
              <a:t>android.telephony</a:t>
            </a:r>
            <a:r>
              <a:rPr lang="en-US" dirty="0"/>
              <a:t> package:</a:t>
            </a:r>
          </a:p>
          <a:p>
            <a:pPr lvl="1"/>
            <a:r>
              <a:rPr lang="en-US" i="1" dirty="0" smtClean="0"/>
              <a:t>http</a:t>
            </a:r>
            <a:r>
              <a:rPr lang="en-US" i="1" dirty="0"/>
              <a:t>://d.android.com/reference/android/telephony/package-summary.html</a:t>
            </a:r>
          </a:p>
          <a:p>
            <a:r>
              <a:rPr lang="en-US" dirty="0"/>
              <a:t>Android SDK Reference documentation on the </a:t>
            </a:r>
            <a:r>
              <a:rPr lang="en-US" dirty="0">
                <a:latin typeface="Courier New" panose="02070309020205020404" pitchFamily="49" charset="0"/>
                <a:cs typeface="Courier New" panose="02070309020205020404" pitchFamily="49" charset="0"/>
              </a:rPr>
              <a:t>Telephony</a:t>
            </a:r>
            <a:r>
              <a:rPr lang="en-US" dirty="0"/>
              <a:t> </a:t>
            </a:r>
            <a:r>
              <a:rPr lang="en-US" dirty="0" smtClean="0"/>
              <a:t>class </a:t>
            </a:r>
            <a:r>
              <a:rPr lang="en-US" dirty="0"/>
              <a:t>:</a:t>
            </a:r>
          </a:p>
          <a:p>
            <a:pPr lvl="1"/>
            <a:r>
              <a:rPr lang="en-US" i="1" dirty="0" smtClean="0"/>
              <a:t>http</a:t>
            </a:r>
            <a:r>
              <a:rPr lang="en-US" i="1" dirty="0"/>
              <a:t>://d.android.com/reference/android/provider/Telephony.html</a:t>
            </a:r>
          </a:p>
          <a:p>
            <a:r>
              <a:rPr lang="en-US" dirty="0"/>
              <a:t>Android Developers Blog: “Getting Your SMS Apps Ready for </a:t>
            </a:r>
            <a:r>
              <a:rPr lang="en-US" dirty="0" err="1"/>
              <a:t>KitKat</a:t>
            </a:r>
            <a:r>
              <a:rPr lang="en-US" dirty="0"/>
              <a:t>”:</a:t>
            </a:r>
          </a:p>
          <a:p>
            <a:pPr lvl="1"/>
            <a:r>
              <a:rPr lang="en-US" i="1" dirty="0" smtClean="0"/>
              <a:t>http</a:t>
            </a:r>
            <a:r>
              <a:rPr lang="en-US" i="1" dirty="0"/>
              <a:t>://android-developers.blogspot.com/2013/10/getting-your-sms-apps-ready-for-kitkat.html</a:t>
            </a:r>
          </a:p>
          <a:p>
            <a:r>
              <a:rPr lang="en-US" dirty="0"/>
              <a:t>Android API Guides: “Session Initiation Protocol”:</a:t>
            </a:r>
          </a:p>
          <a:p>
            <a:pPr lvl="1"/>
            <a:r>
              <a:rPr lang="en-US" i="1" dirty="0" smtClean="0"/>
              <a:t>http</a:t>
            </a:r>
            <a:r>
              <a:rPr lang="en-US" i="1" dirty="0"/>
              <a:t>://d.android.com/guide/topics/connectivity/sip.html</a:t>
            </a:r>
          </a:p>
          <a:p>
            <a:r>
              <a:rPr lang="en-US" dirty="0"/>
              <a:t>Android SDK Reference documentation on the </a:t>
            </a:r>
            <a:r>
              <a:rPr lang="en-US" dirty="0" err="1" smtClean="0">
                <a:latin typeface="Courier New" panose="02070309020205020404" pitchFamily="49" charset="0"/>
                <a:cs typeface="Courier New" panose="02070309020205020404" pitchFamily="49" charset="0"/>
              </a:rPr>
              <a:t>android.net.sip</a:t>
            </a:r>
            <a:r>
              <a:rPr lang="en-US" dirty="0" smtClean="0"/>
              <a:t> </a:t>
            </a:r>
            <a:r>
              <a:rPr lang="en-US" dirty="0"/>
              <a:t>package:</a:t>
            </a:r>
          </a:p>
          <a:p>
            <a:pPr lvl="1"/>
            <a:r>
              <a:rPr lang="en-US" i="1" dirty="0" smtClean="0"/>
              <a:t>http</a:t>
            </a:r>
            <a:r>
              <a:rPr lang="en-US" i="1" dirty="0"/>
              <a:t>://</a:t>
            </a:r>
            <a:r>
              <a:rPr lang="en-US" i="1" dirty="0" smtClean="0"/>
              <a:t>d.android.com/reference/android/net/sip/package-summary.html</a:t>
            </a:r>
            <a:endParaRPr lang="en-US" i="1" dirty="0"/>
          </a:p>
        </p:txBody>
      </p:sp>
    </p:spTree>
    <p:extLst>
      <p:ext uri="{BB962C8B-B14F-4D97-AF65-F5344CB8AC3E}">
        <p14:creationId xmlns:p14="http://schemas.microsoft.com/office/powerpoint/2010/main" val="2509220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Working with Telephony Utilities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The Android SDK provides a number of useful utilities to integrate phone features available on the device with </a:t>
            </a:r>
            <a:r>
              <a:rPr lang="en-US" sz="2000" dirty="0" smtClean="0"/>
              <a:t>applications.</a:t>
            </a:r>
          </a:p>
          <a:p>
            <a:r>
              <a:rPr lang="en-US" sz="2000" dirty="0" smtClean="0"/>
              <a:t>Although </a:t>
            </a:r>
            <a:r>
              <a:rPr lang="en-US" sz="2000" dirty="0"/>
              <a:t>devices run applications, phone operations generally take precedence on </a:t>
            </a:r>
            <a:r>
              <a:rPr lang="en-US" sz="2000" dirty="0" smtClean="0"/>
              <a:t>smartphones.</a:t>
            </a:r>
          </a:p>
          <a:p>
            <a:pPr lvl="1"/>
            <a:r>
              <a:rPr lang="en-US" sz="2000" dirty="0" smtClean="0"/>
              <a:t>Your </a:t>
            </a:r>
            <a:r>
              <a:rPr lang="en-US" sz="2000" dirty="0"/>
              <a:t>application should not interrupt a phone conversation, for </a:t>
            </a:r>
            <a:r>
              <a:rPr lang="en-US" sz="2000" dirty="0" smtClean="0"/>
              <a:t>example.</a:t>
            </a:r>
          </a:p>
          <a:p>
            <a:r>
              <a:rPr lang="en-US" sz="2000" dirty="0" smtClean="0"/>
              <a:t>To </a:t>
            </a:r>
            <a:r>
              <a:rPr lang="en-US" sz="2000" dirty="0"/>
              <a:t>avoid this kind of behavior, your application should know something about what the user is doing, so that it can react </a:t>
            </a:r>
            <a:r>
              <a:rPr lang="en-US" sz="2000" dirty="0" smtClean="0"/>
              <a:t>differently.</a:t>
            </a:r>
            <a:endParaRPr lang="en-US" sz="2000" dirty="0"/>
          </a:p>
        </p:txBody>
      </p:sp>
    </p:spTree>
    <p:extLst>
      <p:ext uri="{BB962C8B-B14F-4D97-AF65-F5344CB8AC3E}">
        <p14:creationId xmlns:p14="http://schemas.microsoft.com/office/powerpoint/2010/main" val="8382798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Working with Telephony Utilities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In other cases, applications might need to place a call or send a text </a:t>
            </a:r>
            <a:r>
              <a:rPr lang="en-US" sz="2000" dirty="0" smtClean="0"/>
              <a:t>message.</a:t>
            </a:r>
          </a:p>
          <a:p>
            <a:r>
              <a:rPr lang="en-US" sz="2000" dirty="0" smtClean="0"/>
              <a:t>Phones </a:t>
            </a:r>
            <a:r>
              <a:rPr lang="en-US" sz="2000" dirty="0"/>
              <a:t>typically support SMS, which is popular for </a:t>
            </a:r>
            <a:r>
              <a:rPr lang="en-US" sz="2000" dirty="0" smtClean="0"/>
              <a:t>texting.</a:t>
            </a:r>
          </a:p>
          <a:p>
            <a:r>
              <a:rPr lang="en-US" sz="2000" dirty="0" smtClean="0"/>
              <a:t>Enabling </a:t>
            </a:r>
            <a:r>
              <a:rPr lang="en-US" sz="2000" dirty="0"/>
              <a:t>the capability to leverage this feature from an application can enhance the appeal of the application and add features that can’t be easily replicated on a desktop </a:t>
            </a:r>
            <a:r>
              <a:rPr lang="en-US" sz="2000" dirty="0" smtClean="0"/>
              <a:t>environment.</a:t>
            </a:r>
          </a:p>
          <a:p>
            <a:r>
              <a:rPr lang="en-US" sz="2000" dirty="0" smtClean="0"/>
              <a:t>Because </a:t>
            </a:r>
            <a:r>
              <a:rPr lang="en-US" sz="2000" dirty="0"/>
              <a:t>many Android devices are phones, applications frequently deal with phone numbers and the contacts </a:t>
            </a:r>
            <a:r>
              <a:rPr lang="en-US" sz="2000" dirty="0" smtClean="0"/>
              <a:t>database.</a:t>
            </a:r>
          </a:p>
          <a:p>
            <a:pPr lvl="1"/>
            <a:r>
              <a:rPr lang="en-US" sz="2000" dirty="0" smtClean="0"/>
              <a:t>Some </a:t>
            </a:r>
            <a:r>
              <a:rPr lang="en-US" sz="2000" dirty="0"/>
              <a:t>might want to access the phone dialer to place calls or check phone status </a:t>
            </a:r>
            <a:r>
              <a:rPr lang="en-US" sz="2000" dirty="0" smtClean="0"/>
              <a:t>information.</a:t>
            </a:r>
          </a:p>
          <a:p>
            <a:r>
              <a:rPr lang="en-US" sz="2000" dirty="0" smtClean="0"/>
              <a:t>Adding </a:t>
            </a:r>
            <a:r>
              <a:rPr lang="en-US" sz="2000" dirty="0"/>
              <a:t>telephony features to an application enables a more integrated user experience and enhances the overall value of the application to the </a:t>
            </a:r>
            <a:r>
              <a:rPr lang="en-US" sz="2000" dirty="0" smtClean="0"/>
              <a:t>users.</a:t>
            </a:r>
            <a:endParaRPr lang="en-US" sz="2000" dirty="0"/>
          </a:p>
        </p:txBody>
      </p:sp>
    </p:spTree>
    <p:extLst>
      <p:ext uri="{BB962C8B-B14F-4D97-AF65-F5344CB8AC3E}">
        <p14:creationId xmlns:p14="http://schemas.microsoft.com/office/powerpoint/2010/main" val="13924306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Gaining Permission to Access Phone State Information</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381000" lvl="1" indent="0">
              <a:buNone/>
            </a:pPr>
            <a:r>
              <a:rPr lang="en-US" sz="1400" dirty="0" smtClean="0">
                <a:latin typeface="Courier New" panose="02070309020205020404" pitchFamily="49" charset="0"/>
                <a:cs typeface="Courier New" panose="02070309020205020404" pitchFamily="49" charset="0"/>
              </a:rPr>
              <a:t>&lt;</a:t>
            </a:r>
            <a:r>
              <a:rPr lang="en-US" sz="1400" dirty="0">
                <a:latin typeface="Courier New" panose="02070309020205020404" pitchFamily="49" charset="0"/>
                <a:cs typeface="Courier New" panose="02070309020205020404" pitchFamily="49" charset="0"/>
              </a:rPr>
              <a:t>uses-permission </a:t>
            </a:r>
            <a:r>
              <a:rPr lang="en-US" sz="1400" dirty="0" err="1">
                <a:latin typeface="Courier New" panose="02070309020205020404" pitchFamily="49" charset="0"/>
                <a:cs typeface="Courier New" panose="02070309020205020404" pitchFamily="49" charset="0"/>
              </a:rPr>
              <a:t>android:name</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android.permission.READ_PHONE_STATE</a:t>
            </a:r>
            <a:r>
              <a:rPr lang="en-US" sz="1400" dirty="0">
                <a:latin typeface="Courier New" panose="02070309020205020404" pitchFamily="49" charset="0"/>
                <a:cs typeface="Courier New" panose="02070309020205020404" pitchFamily="49" charset="0"/>
              </a:rPr>
              <a:t>" /&gt;</a:t>
            </a:r>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Requesting Call State</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381000" lvl="1" indent="0">
              <a:buNone/>
            </a:pPr>
            <a:endParaRPr lang="en-US" sz="2000" dirty="0" smtClean="0"/>
          </a:p>
          <a:p>
            <a:pPr marL="381000" lvl="1" indent="0">
              <a:buNone/>
            </a:pPr>
            <a:endParaRPr lang="en-US" sz="2000" dirty="0"/>
          </a:p>
          <a:p>
            <a:pPr marL="381000" lvl="1" indent="0">
              <a:buNone/>
            </a:pPr>
            <a:endParaRPr lang="en-US" sz="2000" dirty="0" smtClean="0"/>
          </a:p>
          <a:p>
            <a:pPr marL="381000" lvl="1" indent="0">
              <a:buNone/>
            </a:pPr>
            <a:endParaRPr lang="en-US" sz="2000" dirty="0"/>
          </a:p>
          <a:p>
            <a:pPr marL="381000" lvl="1" indent="0">
              <a:buNone/>
            </a:pPr>
            <a:endParaRPr lang="en-US" sz="2000" dirty="0" smtClean="0"/>
          </a:p>
          <a:p>
            <a:pPr marL="381000" lvl="1" indent="0">
              <a:buNone/>
            </a:pPr>
            <a:r>
              <a:rPr lang="en-US" sz="1800" dirty="0" err="1" smtClean="0">
                <a:latin typeface="Courier New" panose="02070309020205020404" pitchFamily="49" charset="0"/>
                <a:cs typeface="Courier New" panose="02070309020205020404" pitchFamily="49" charset="0"/>
              </a:rPr>
              <a:t>TelephonyManager</a:t>
            </a:r>
            <a:r>
              <a:rPr lang="en-US" sz="1800" dirty="0" smtClean="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telManager</a:t>
            </a:r>
            <a:r>
              <a:rPr lang="en-US"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TelephonyManager</a:t>
            </a:r>
            <a:r>
              <a:rPr lang="en-US" sz="1800" dirty="0">
                <a:latin typeface="Courier New" panose="02070309020205020404" pitchFamily="49" charset="0"/>
                <a:cs typeface="Courier New" panose="02070309020205020404" pitchFamily="49" charset="0"/>
              </a:rPr>
              <a:t>)</a:t>
            </a:r>
          </a:p>
          <a:p>
            <a:pPr marL="381000" lvl="1" indent="0">
              <a:buNone/>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getSystemService</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Context.TELEPHONY_SERVICE</a:t>
            </a:r>
            <a:r>
              <a:rPr lang="en-US" sz="18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7065633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Requesting Call State</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1600200" lvl="4" indent="0">
              <a:buNone/>
            </a:pPr>
            <a:r>
              <a:rPr lang="en-US" sz="1400" dirty="0" err="1">
                <a:latin typeface="Courier New" panose="02070309020205020404" pitchFamily="49" charset="0"/>
                <a:cs typeface="Courier New" panose="02070309020205020404" pitchFamily="49" charset="0"/>
              </a:rPr>
              <a:t>int</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callStatus</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telManager.getCallState</a:t>
            </a:r>
            <a:r>
              <a:rPr lang="en-US" sz="1400" dirty="0">
                <a:latin typeface="Courier New" panose="02070309020205020404" pitchFamily="49" charset="0"/>
                <a:cs typeface="Courier New" panose="02070309020205020404" pitchFamily="49" charset="0"/>
              </a:rPr>
              <a:t>();</a:t>
            </a:r>
          </a:p>
          <a:p>
            <a:pPr marL="1600200" lvl="4" indent="0">
              <a:buNone/>
            </a:pPr>
            <a:r>
              <a:rPr lang="en-US" sz="1400" dirty="0">
                <a:latin typeface="Courier New" panose="02070309020205020404" pitchFamily="49" charset="0"/>
                <a:cs typeface="Courier New" panose="02070309020205020404" pitchFamily="49" charset="0"/>
              </a:rPr>
              <a:t>String </a:t>
            </a:r>
            <a:r>
              <a:rPr lang="en-US" sz="1400" dirty="0" err="1">
                <a:latin typeface="Courier New" panose="02070309020205020404" pitchFamily="49" charset="0"/>
                <a:cs typeface="Courier New" panose="02070309020205020404" pitchFamily="49" charset="0"/>
              </a:rPr>
              <a:t>callState</a:t>
            </a:r>
            <a:r>
              <a:rPr lang="en-US" sz="1400" dirty="0">
                <a:latin typeface="Courier New" panose="02070309020205020404" pitchFamily="49" charset="0"/>
                <a:cs typeface="Courier New" panose="02070309020205020404" pitchFamily="49" charset="0"/>
              </a:rPr>
              <a:t> = null;</a:t>
            </a:r>
          </a:p>
          <a:p>
            <a:pPr marL="1600200" lvl="4" indent="0">
              <a:buNone/>
            </a:pPr>
            <a:r>
              <a:rPr lang="en-US" sz="1400" dirty="0">
                <a:latin typeface="Courier New" panose="02070309020205020404" pitchFamily="49" charset="0"/>
                <a:cs typeface="Courier New" panose="02070309020205020404" pitchFamily="49" charset="0"/>
              </a:rPr>
              <a:t> </a:t>
            </a:r>
          </a:p>
          <a:p>
            <a:pPr marL="1600200" lvl="4" indent="0">
              <a:buNone/>
            </a:pPr>
            <a:r>
              <a:rPr lang="en-US" sz="1400" dirty="0">
                <a:latin typeface="Courier New" panose="02070309020205020404" pitchFamily="49" charset="0"/>
                <a:cs typeface="Courier New" panose="02070309020205020404" pitchFamily="49" charset="0"/>
              </a:rPr>
              <a:t>switch (</a:t>
            </a:r>
            <a:r>
              <a:rPr lang="en-US" sz="1400" dirty="0" err="1">
                <a:latin typeface="Courier New" panose="02070309020205020404" pitchFamily="49" charset="0"/>
                <a:cs typeface="Courier New" panose="02070309020205020404" pitchFamily="49" charset="0"/>
              </a:rPr>
              <a:t>callStatus</a:t>
            </a:r>
            <a:r>
              <a:rPr lang="en-US" sz="1400" dirty="0">
                <a:latin typeface="Courier New" panose="02070309020205020404" pitchFamily="49" charset="0"/>
                <a:cs typeface="Courier New" panose="02070309020205020404" pitchFamily="49" charset="0"/>
              </a:rPr>
              <a:t>) {</a:t>
            </a:r>
          </a:p>
          <a:p>
            <a:pPr marL="1600200" lvl="4" indent="0">
              <a:buNone/>
            </a:pPr>
            <a:r>
              <a:rPr lang="en-US" sz="1400" dirty="0">
                <a:latin typeface="Courier New" panose="02070309020205020404" pitchFamily="49" charset="0"/>
                <a:cs typeface="Courier New" panose="02070309020205020404" pitchFamily="49" charset="0"/>
              </a:rPr>
              <a:t>    </a:t>
            </a:r>
          </a:p>
          <a:p>
            <a:pPr marL="1600200" lvl="4" indent="0">
              <a:buNone/>
            </a:pPr>
            <a:r>
              <a:rPr lang="en-US" sz="1400" dirty="0">
                <a:latin typeface="Courier New" panose="02070309020205020404" pitchFamily="49" charset="0"/>
                <a:cs typeface="Courier New" panose="02070309020205020404" pitchFamily="49" charset="0"/>
              </a:rPr>
              <a:t>    case </a:t>
            </a:r>
            <a:r>
              <a:rPr lang="en-US" sz="1400" dirty="0" err="1">
                <a:latin typeface="Courier New" panose="02070309020205020404" pitchFamily="49" charset="0"/>
                <a:cs typeface="Courier New" panose="02070309020205020404" pitchFamily="49" charset="0"/>
              </a:rPr>
              <a:t>TelephonyManager.CALL_STATE_IDLE</a:t>
            </a:r>
            <a:r>
              <a:rPr lang="en-US" sz="1400" dirty="0">
                <a:latin typeface="Courier New" panose="02070309020205020404" pitchFamily="49" charset="0"/>
                <a:cs typeface="Courier New" panose="02070309020205020404" pitchFamily="49" charset="0"/>
              </a:rPr>
              <a:t>:</a:t>
            </a:r>
          </a:p>
          <a:p>
            <a:pPr marL="1600200" lvl="4"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callState</a:t>
            </a:r>
            <a:r>
              <a:rPr lang="en-US" sz="1400" dirty="0">
                <a:latin typeface="Courier New" panose="02070309020205020404" pitchFamily="49" charset="0"/>
                <a:cs typeface="Courier New" panose="02070309020205020404" pitchFamily="49" charset="0"/>
              </a:rPr>
              <a:t> = "Phone is idle.";</a:t>
            </a:r>
          </a:p>
          <a:p>
            <a:pPr marL="1600200" lvl="4" indent="0">
              <a:buNone/>
            </a:pPr>
            <a:r>
              <a:rPr lang="en-US" sz="1400" dirty="0">
                <a:latin typeface="Courier New" panose="02070309020205020404" pitchFamily="49" charset="0"/>
                <a:cs typeface="Courier New" panose="02070309020205020404" pitchFamily="49" charset="0"/>
              </a:rPr>
              <a:t>        break;</a:t>
            </a:r>
          </a:p>
          <a:p>
            <a:pPr marL="1600200" lvl="4" indent="0">
              <a:buNone/>
            </a:pPr>
            <a:r>
              <a:rPr lang="en-US" sz="1400" dirty="0">
                <a:latin typeface="Courier New" panose="02070309020205020404" pitchFamily="49" charset="0"/>
                <a:cs typeface="Courier New" panose="02070309020205020404" pitchFamily="49" charset="0"/>
              </a:rPr>
              <a:t>    </a:t>
            </a:r>
          </a:p>
          <a:p>
            <a:pPr marL="1600200" lvl="4" indent="0">
              <a:buNone/>
            </a:pPr>
            <a:r>
              <a:rPr lang="en-US" sz="1400" dirty="0">
                <a:latin typeface="Courier New" panose="02070309020205020404" pitchFamily="49" charset="0"/>
                <a:cs typeface="Courier New" panose="02070309020205020404" pitchFamily="49" charset="0"/>
              </a:rPr>
              <a:t>    case </a:t>
            </a:r>
            <a:r>
              <a:rPr lang="en-US" sz="1400" dirty="0" err="1">
                <a:latin typeface="Courier New" panose="02070309020205020404" pitchFamily="49" charset="0"/>
                <a:cs typeface="Courier New" panose="02070309020205020404" pitchFamily="49" charset="0"/>
              </a:rPr>
              <a:t>TelephonyManager.CALL_STATE_OFFHOOK</a:t>
            </a:r>
            <a:r>
              <a:rPr lang="en-US" sz="1400" dirty="0">
                <a:latin typeface="Courier New" panose="02070309020205020404" pitchFamily="49" charset="0"/>
                <a:cs typeface="Courier New" panose="02070309020205020404" pitchFamily="49" charset="0"/>
              </a:rPr>
              <a:t>:</a:t>
            </a:r>
          </a:p>
          <a:p>
            <a:pPr marL="1600200" lvl="4"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callState</a:t>
            </a:r>
            <a:r>
              <a:rPr lang="en-US" sz="1400" dirty="0">
                <a:latin typeface="Courier New" panose="02070309020205020404" pitchFamily="49" charset="0"/>
                <a:cs typeface="Courier New" panose="02070309020205020404" pitchFamily="49" charset="0"/>
              </a:rPr>
              <a:t> = "Phone is in use.";</a:t>
            </a:r>
          </a:p>
          <a:p>
            <a:pPr marL="1600200" lvl="4" indent="0">
              <a:buNone/>
            </a:pPr>
            <a:r>
              <a:rPr lang="en-US" sz="1400" dirty="0">
                <a:latin typeface="Courier New" panose="02070309020205020404" pitchFamily="49" charset="0"/>
                <a:cs typeface="Courier New" panose="02070309020205020404" pitchFamily="49" charset="0"/>
              </a:rPr>
              <a:t>        break;</a:t>
            </a:r>
          </a:p>
          <a:p>
            <a:pPr marL="1600200" lvl="4" indent="0">
              <a:buNone/>
            </a:pPr>
            <a:r>
              <a:rPr lang="en-US" sz="1400" dirty="0">
                <a:latin typeface="Courier New" panose="02070309020205020404" pitchFamily="49" charset="0"/>
                <a:cs typeface="Courier New" panose="02070309020205020404" pitchFamily="49" charset="0"/>
              </a:rPr>
              <a:t>    </a:t>
            </a:r>
          </a:p>
          <a:p>
            <a:pPr marL="1600200" lvl="4" indent="0">
              <a:buNone/>
            </a:pPr>
            <a:r>
              <a:rPr lang="en-US" sz="1400" dirty="0">
                <a:latin typeface="Courier New" panose="02070309020205020404" pitchFamily="49" charset="0"/>
                <a:cs typeface="Courier New" panose="02070309020205020404" pitchFamily="49" charset="0"/>
              </a:rPr>
              <a:t>    case </a:t>
            </a:r>
            <a:r>
              <a:rPr lang="en-US" sz="1400" dirty="0" err="1">
                <a:latin typeface="Courier New" panose="02070309020205020404" pitchFamily="49" charset="0"/>
                <a:cs typeface="Courier New" panose="02070309020205020404" pitchFamily="49" charset="0"/>
              </a:rPr>
              <a:t>TelephonyManager.CALL_STATE_RINGING</a:t>
            </a:r>
            <a:r>
              <a:rPr lang="en-US" sz="1400" dirty="0">
                <a:latin typeface="Courier New" panose="02070309020205020404" pitchFamily="49" charset="0"/>
                <a:cs typeface="Courier New" panose="02070309020205020404" pitchFamily="49" charset="0"/>
              </a:rPr>
              <a:t>:</a:t>
            </a:r>
          </a:p>
          <a:p>
            <a:pPr marL="1600200" lvl="4"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callState</a:t>
            </a:r>
            <a:r>
              <a:rPr lang="en-US" sz="1400" dirty="0">
                <a:latin typeface="Courier New" panose="02070309020205020404" pitchFamily="49" charset="0"/>
                <a:cs typeface="Courier New" panose="02070309020205020404" pitchFamily="49" charset="0"/>
              </a:rPr>
              <a:t> = "Phone is ringing!";</a:t>
            </a:r>
          </a:p>
          <a:p>
            <a:pPr marL="1600200" lvl="4" indent="0">
              <a:buNone/>
            </a:pPr>
            <a:r>
              <a:rPr lang="en-US" sz="1400" dirty="0">
                <a:latin typeface="Courier New" panose="02070309020205020404" pitchFamily="49" charset="0"/>
                <a:cs typeface="Courier New" panose="02070309020205020404" pitchFamily="49" charset="0"/>
              </a:rPr>
              <a:t>        break;</a:t>
            </a:r>
          </a:p>
          <a:p>
            <a:pPr marL="1600200" lvl="4" indent="0">
              <a:buNone/>
            </a:pPr>
            <a:r>
              <a:rPr lang="en-US" sz="1400" dirty="0">
                <a:latin typeface="Courier New" panose="02070309020205020404" pitchFamily="49" charset="0"/>
                <a:cs typeface="Courier New" panose="02070309020205020404" pitchFamily="49" charset="0"/>
              </a:rPr>
              <a:t>}</a:t>
            </a:r>
          </a:p>
          <a:p>
            <a:pPr marL="1600200" lvl="4" indent="0">
              <a:buNone/>
            </a:pPr>
            <a:r>
              <a:rPr lang="en-US" sz="1400" dirty="0" err="1">
                <a:latin typeface="Courier New" panose="02070309020205020404" pitchFamily="49" charset="0"/>
                <a:cs typeface="Courier New" panose="02070309020205020404" pitchFamily="49" charset="0"/>
              </a:rPr>
              <a:t>Log.i</a:t>
            </a:r>
            <a:r>
              <a:rPr lang="en-US" sz="1400" dirty="0">
                <a:latin typeface="Courier New" panose="02070309020205020404" pitchFamily="49" charset="0"/>
                <a:cs typeface="Courier New" panose="02070309020205020404" pitchFamily="49" charset="0"/>
              </a:rPr>
              <a:t>("telephony", </a:t>
            </a:r>
            <a:r>
              <a:rPr lang="en-US" sz="1400" dirty="0" err="1">
                <a:latin typeface="Courier New" panose="02070309020205020404" pitchFamily="49" charset="0"/>
                <a:cs typeface="Courier New" panose="02070309020205020404" pitchFamily="49" charset="0"/>
              </a:rPr>
              <a:t>callState</a:t>
            </a:r>
            <a:r>
              <a:rPr lang="en-US" sz="14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2317868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Requesting Call State</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1143000" lvl="3" indent="0">
              <a:buNone/>
            </a:pPr>
            <a:endParaRPr lang="en-US" dirty="0" smtClean="0"/>
          </a:p>
          <a:p>
            <a:pPr marL="1143000" lvl="3" indent="0">
              <a:buNone/>
            </a:pPr>
            <a:endParaRPr lang="en-US" dirty="0"/>
          </a:p>
          <a:p>
            <a:pPr marL="1143000" lvl="3" indent="0">
              <a:buNone/>
            </a:pPr>
            <a:r>
              <a:rPr lang="en-US" sz="1400" dirty="0" err="1" smtClean="0">
                <a:latin typeface="Courier New" panose="02070309020205020404" pitchFamily="49" charset="0"/>
                <a:cs typeface="Courier New" panose="02070309020205020404" pitchFamily="49" charset="0"/>
              </a:rPr>
              <a:t>telManager.listen</a:t>
            </a:r>
            <a:r>
              <a:rPr lang="en-US" sz="1400" dirty="0" smtClean="0">
                <a:latin typeface="Courier New" panose="02070309020205020404" pitchFamily="49" charset="0"/>
                <a:cs typeface="Courier New" panose="02070309020205020404" pitchFamily="49" charset="0"/>
              </a:rPr>
              <a:t>(new </a:t>
            </a:r>
            <a:r>
              <a:rPr lang="en-US" sz="1400" dirty="0" err="1">
                <a:latin typeface="Courier New" panose="02070309020205020404" pitchFamily="49" charset="0"/>
                <a:cs typeface="Courier New" panose="02070309020205020404" pitchFamily="49" charset="0"/>
              </a:rPr>
              <a:t>PhoneStateListener</a:t>
            </a:r>
            <a:r>
              <a:rPr lang="en-US" sz="1400" dirty="0">
                <a:latin typeface="Courier New" panose="02070309020205020404" pitchFamily="49" charset="0"/>
                <a:cs typeface="Courier New" panose="02070309020205020404" pitchFamily="49" charset="0"/>
              </a:rPr>
              <a:t>() {</a:t>
            </a:r>
          </a:p>
          <a:p>
            <a:pPr marL="1143000" lvl="3" indent="0">
              <a:buNone/>
            </a:pPr>
            <a:r>
              <a:rPr lang="en-US" sz="1400" dirty="0">
                <a:latin typeface="Courier New" panose="02070309020205020404" pitchFamily="49" charset="0"/>
                <a:cs typeface="Courier New" panose="02070309020205020404" pitchFamily="49" charset="0"/>
              </a:rPr>
              <a:t>    public void </a:t>
            </a:r>
            <a:r>
              <a:rPr lang="en-US" sz="1400" dirty="0" err="1">
                <a:latin typeface="Courier New" panose="02070309020205020404" pitchFamily="49" charset="0"/>
                <a:cs typeface="Courier New" panose="02070309020205020404" pitchFamily="49" charset="0"/>
              </a:rPr>
              <a:t>onCallStateChanged</a:t>
            </a:r>
            <a:r>
              <a:rPr lang="en-US" sz="1400" dirty="0">
                <a:latin typeface="Courier New" panose="02070309020205020404" pitchFamily="49" charset="0"/>
                <a:cs typeface="Courier New" panose="02070309020205020404" pitchFamily="49" charset="0"/>
              </a:rPr>
              <a:t>(</a:t>
            </a:r>
          </a:p>
          <a:p>
            <a:pPr marL="1143000" lvl="3"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int</a:t>
            </a:r>
            <a:r>
              <a:rPr lang="en-US" sz="1400" dirty="0">
                <a:latin typeface="Courier New" panose="02070309020205020404" pitchFamily="49" charset="0"/>
                <a:cs typeface="Courier New" panose="02070309020205020404" pitchFamily="49" charset="0"/>
              </a:rPr>
              <a:t> state, String </a:t>
            </a:r>
            <a:r>
              <a:rPr lang="en-US" sz="1400" dirty="0" err="1">
                <a:latin typeface="Courier New" panose="02070309020205020404" pitchFamily="49" charset="0"/>
                <a:cs typeface="Courier New" panose="02070309020205020404" pitchFamily="49" charset="0"/>
              </a:rPr>
              <a:t>incomingNumber</a:t>
            </a:r>
            <a:r>
              <a:rPr lang="en-US" sz="1400" dirty="0">
                <a:latin typeface="Courier New" panose="02070309020205020404" pitchFamily="49" charset="0"/>
                <a:cs typeface="Courier New" panose="02070309020205020404" pitchFamily="49" charset="0"/>
              </a:rPr>
              <a:t>) {</a:t>
            </a:r>
          </a:p>
          <a:p>
            <a:pPr marL="1143000" lvl="3" indent="0">
              <a:buNone/>
            </a:pPr>
            <a:r>
              <a:rPr lang="en-US" sz="1400" dirty="0">
                <a:latin typeface="Courier New" panose="02070309020205020404" pitchFamily="49" charset="0"/>
                <a:cs typeface="Courier New" panose="02070309020205020404" pitchFamily="49" charset="0"/>
              </a:rPr>
              <a:t> </a:t>
            </a:r>
          </a:p>
          <a:p>
            <a:pPr marL="1143000" lvl="3" indent="0">
              <a:buNone/>
            </a:pPr>
            <a:r>
              <a:rPr lang="en-US" sz="1400" dirty="0">
                <a:latin typeface="Courier New" panose="02070309020205020404" pitchFamily="49" charset="0"/>
                <a:cs typeface="Courier New" panose="02070309020205020404" pitchFamily="49" charset="0"/>
              </a:rPr>
              <a:t>        String </a:t>
            </a:r>
            <a:r>
              <a:rPr lang="en-US" sz="1400" dirty="0" err="1">
                <a:latin typeface="Courier New" panose="02070309020205020404" pitchFamily="49" charset="0"/>
                <a:cs typeface="Courier New" panose="02070309020205020404" pitchFamily="49" charset="0"/>
              </a:rPr>
              <a:t>newState</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getCallStateString</a:t>
            </a:r>
            <a:r>
              <a:rPr lang="en-US" sz="1400" dirty="0">
                <a:latin typeface="Courier New" panose="02070309020205020404" pitchFamily="49" charset="0"/>
                <a:cs typeface="Courier New" panose="02070309020205020404" pitchFamily="49" charset="0"/>
              </a:rPr>
              <a:t>(state);</a:t>
            </a:r>
          </a:p>
          <a:p>
            <a:pPr marL="1143000" lvl="3" indent="0">
              <a:buNone/>
            </a:pPr>
            <a:r>
              <a:rPr lang="en-US" sz="1400" dirty="0">
                <a:latin typeface="Courier New" panose="02070309020205020404" pitchFamily="49" charset="0"/>
                <a:cs typeface="Courier New" panose="02070309020205020404" pitchFamily="49" charset="0"/>
              </a:rPr>
              <a:t>        if (state == </a:t>
            </a:r>
            <a:r>
              <a:rPr lang="en-US" sz="1400" dirty="0" err="1">
                <a:latin typeface="Courier New" panose="02070309020205020404" pitchFamily="49" charset="0"/>
                <a:cs typeface="Courier New" panose="02070309020205020404" pitchFamily="49" charset="0"/>
              </a:rPr>
              <a:t>TelephonyManager.CALL_STATE_RINGING</a:t>
            </a:r>
            <a:r>
              <a:rPr lang="en-US" sz="1400" dirty="0">
                <a:latin typeface="Courier New" panose="02070309020205020404" pitchFamily="49" charset="0"/>
                <a:cs typeface="Courier New" panose="02070309020205020404" pitchFamily="49" charset="0"/>
              </a:rPr>
              <a:t>) {</a:t>
            </a:r>
          </a:p>
          <a:p>
            <a:pPr marL="1143000" lvl="3"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Log.i</a:t>
            </a:r>
            <a:r>
              <a:rPr lang="en-US" sz="1400" dirty="0">
                <a:latin typeface="Courier New" panose="02070309020205020404" pitchFamily="49" charset="0"/>
                <a:cs typeface="Courier New" panose="02070309020205020404" pitchFamily="49" charset="0"/>
              </a:rPr>
              <a:t>("telephony", </a:t>
            </a:r>
            <a:r>
              <a:rPr lang="en-US" sz="1400" dirty="0" err="1">
                <a:latin typeface="Courier New" panose="02070309020205020404" pitchFamily="49" charset="0"/>
                <a:cs typeface="Courier New" panose="02070309020205020404" pitchFamily="49" charset="0"/>
              </a:rPr>
              <a:t>newState</a:t>
            </a:r>
            <a:r>
              <a:rPr lang="en-US" sz="1400" dirty="0">
                <a:latin typeface="Courier New" panose="02070309020205020404" pitchFamily="49" charset="0"/>
                <a:cs typeface="Courier New" panose="02070309020205020404" pitchFamily="49" charset="0"/>
              </a:rPr>
              <a:t> +</a:t>
            </a:r>
          </a:p>
          <a:p>
            <a:pPr marL="1143000" lvl="3" indent="0">
              <a:buNone/>
            </a:pPr>
            <a:r>
              <a:rPr lang="en-US" sz="1400" dirty="0">
                <a:latin typeface="Courier New" panose="02070309020205020404" pitchFamily="49" charset="0"/>
                <a:cs typeface="Courier New" panose="02070309020205020404" pitchFamily="49" charset="0"/>
              </a:rPr>
              <a:t>                " number = " + </a:t>
            </a:r>
            <a:r>
              <a:rPr lang="en-US" sz="1400" dirty="0" err="1">
                <a:latin typeface="Courier New" panose="02070309020205020404" pitchFamily="49" charset="0"/>
                <a:cs typeface="Courier New" panose="02070309020205020404" pitchFamily="49" charset="0"/>
              </a:rPr>
              <a:t>incomingNumber</a:t>
            </a:r>
            <a:r>
              <a:rPr lang="en-US" sz="1400" dirty="0">
                <a:latin typeface="Courier New" panose="02070309020205020404" pitchFamily="49" charset="0"/>
                <a:cs typeface="Courier New" panose="02070309020205020404" pitchFamily="49" charset="0"/>
              </a:rPr>
              <a:t>);</a:t>
            </a:r>
          </a:p>
          <a:p>
            <a:pPr marL="1143000" lvl="3" indent="0">
              <a:buNone/>
            </a:pPr>
            <a:r>
              <a:rPr lang="en-US" sz="1400" dirty="0">
                <a:latin typeface="Courier New" panose="02070309020205020404" pitchFamily="49" charset="0"/>
                <a:cs typeface="Courier New" panose="02070309020205020404" pitchFamily="49" charset="0"/>
              </a:rPr>
              <a:t>        } else {</a:t>
            </a:r>
          </a:p>
          <a:p>
            <a:pPr marL="1143000" lvl="3"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Log.i</a:t>
            </a:r>
            <a:r>
              <a:rPr lang="en-US" sz="1400" dirty="0">
                <a:latin typeface="Courier New" panose="02070309020205020404" pitchFamily="49" charset="0"/>
                <a:cs typeface="Courier New" panose="02070309020205020404" pitchFamily="49" charset="0"/>
              </a:rPr>
              <a:t>("telephony", </a:t>
            </a:r>
            <a:r>
              <a:rPr lang="en-US" sz="1400" dirty="0" err="1">
                <a:latin typeface="Courier New" panose="02070309020205020404" pitchFamily="49" charset="0"/>
                <a:cs typeface="Courier New" panose="02070309020205020404" pitchFamily="49" charset="0"/>
              </a:rPr>
              <a:t>newState</a:t>
            </a:r>
            <a:r>
              <a:rPr lang="en-US" sz="1400" dirty="0">
                <a:latin typeface="Courier New" panose="02070309020205020404" pitchFamily="49" charset="0"/>
                <a:cs typeface="Courier New" panose="02070309020205020404" pitchFamily="49" charset="0"/>
              </a:rPr>
              <a:t>);</a:t>
            </a:r>
          </a:p>
          <a:p>
            <a:pPr marL="1143000" lvl="3" indent="0">
              <a:buNone/>
            </a:pPr>
            <a:r>
              <a:rPr lang="en-US" sz="1400" dirty="0">
                <a:latin typeface="Courier New" panose="02070309020205020404" pitchFamily="49" charset="0"/>
                <a:cs typeface="Courier New" panose="02070309020205020404" pitchFamily="49" charset="0"/>
              </a:rPr>
              <a:t>        }</a:t>
            </a:r>
          </a:p>
          <a:p>
            <a:pPr marL="1143000" lvl="3" indent="0">
              <a:buNone/>
            </a:pPr>
            <a:r>
              <a:rPr lang="en-US" sz="1400" dirty="0">
                <a:latin typeface="Courier New" panose="02070309020205020404" pitchFamily="49" charset="0"/>
                <a:cs typeface="Courier New" panose="02070309020205020404" pitchFamily="49" charset="0"/>
              </a:rPr>
              <a:t>    }</a:t>
            </a:r>
          </a:p>
          <a:p>
            <a:pPr marL="1143000" lvl="3"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PhoneStateListener.LISTEN_CALL_STATE</a:t>
            </a:r>
            <a:r>
              <a:rPr lang="en-US" sz="14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231786830"/>
      </p:ext>
    </p:extLst>
  </p:cSld>
  <p:clrMapOvr>
    <a:masterClrMapping/>
  </p:clrMapOvr>
  <p:timing>
    <p:tnLst>
      <p:par>
        <p:cTn id="1" dur="indefinite" restart="never" nodeType="tmRoot"/>
      </p:par>
    </p:tnLst>
  </p:timing>
</p:sld>
</file>

<file path=ppt/theme/theme1.xml><?xml version="1.0" encoding="utf-8"?>
<a:theme xmlns:a="http://schemas.openxmlformats.org/drawingml/2006/main" name="Pearson PTG Video Product PowerPoint Template 111006">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Black"/>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400" b="0" i="0" u="none" strike="noStrike" cap="none" normalizeH="0" baseline="0" smtClean="0">
            <a:ln>
              <a:noFill/>
            </a:ln>
            <a:solidFill>
              <a:schemeClr val="tx2"/>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400" b="0" i="0" u="none" strike="noStrike" cap="none" normalizeH="0" baseline="0" smtClean="0">
            <a:ln>
              <a:noFill/>
            </a:ln>
            <a:solidFill>
              <a:schemeClr val="tx2"/>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Pearson PTG Video Product PowerPoint Template 111006</Template>
  <TotalTime>2454</TotalTime>
  <Words>4766</Words>
  <Application>Microsoft Office PowerPoint</Application>
  <PresentationFormat>On-screen Show (4:3)</PresentationFormat>
  <Paragraphs>357</Paragraphs>
  <Slides>35</Slides>
  <Notes>35</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Pearson PTG Video Product PowerPoint Template 111006</vt:lpstr>
      <vt:lpstr>Instructor Notes</vt:lpstr>
      <vt:lpstr>  Advanced AndroidTM Application Development, Fourth Edition  Chapter 14  Using Android Telephony APIs </vt:lpstr>
      <vt:lpstr>Chapter 14 Overview</vt:lpstr>
      <vt:lpstr>Working with Telephony Utilities</vt:lpstr>
      <vt:lpstr>Working with Telephony Utilities</vt:lpstr>
      <vt:lpstr>Gaining Permission to Access Phone State Information</vt:lpstr>
      <vt:lpstr>Requesting Call State</vt:lpstr>
      <vt:lpstr>Requesting Call State</vt:lpstr>
      <vt:lpstr>Requesting Call State</vt:lpstr>
      <vt:lpstr>Requesting Call State</vt:lpstr>
      <vt:lpstr>Requesting Service Information</vt:lpstr>
      <vt:lpstr>Monitoring Signal Strength and Data Connection Speed</vt:lpstr>
      <vt:lpstr>Working with Phone Numbers</vt:lpstr>
      <vt:lpstr>Working with Phone Numbers</vt:lpstr>
      <vt:lpstr>Working with Phone Numbers</vt:lpstr>
      <vt:lpstr>Using SMS</vt:lpstr>
      <vt:lpstr>Default Messaging Application</vt:lpstr>
      <vt:lpstr>Default Messaging Application</vt:lpstr>
      <vt:lpstr>Default Messaging Application</vt:lpstr>
      <vt:lpstr>Default Messaging Application</vt:lpstr>
      <vt:lpstr>SMS Provider</vt:lpstr>
      <vt:lpstr>SMS Applications Other than the Default</vt:lpstr>
      <vt:lpstr>Gaining Permission to Send and Receive SMS Messages</vt:lpstr>
      <vt:lpstr>Sending an SMS</vt:lpstr>
      <vt:lpstr>Sending an SMS</vt:lpstr>
      <vt:lpstr>Sending an SMS</vt:lpstr>
      <vt:lpstr>Making and Receiving Phone Calls</vt:lpstr>
      <vt:lpstr>Making Phone Calls</vt:lpstr>
      <vt:lpstr>Making Phone Calls</vt:lpstr>
      <vt:lpstr>Making Phone Calls</vt:lpstr>
      <vt:lpstr>Receiving Phone Calls</vt:lpstr>
      <vt:lpstr>Working with SIP</vt:lpstr>
      <vt:lpstr>Working with SIP</vt:lpstr>
      <vt:lpstr>Chapter 14 Summary</vt:lpstr>
      <vt:lpstr>References and More Information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Instructor Notes</dc:title>
  <dc:creator>Joseph Annuzzi, Jr</dc:creator>
  <cp:lastModifiedBy>precinct17x</cp:lastModifiedBy>
  <cp:revision>913</cp:revision>
  <dcterms:created xsi:type="dcterms:W3CDTF">2006-12-28T22:00:41Z</dcterms:created>
  <dcterms:modified xsi:type="dcterms:W3CDTF">2014-08-24T09:15:30Z</dcterms:modified>
</cp:coreProperties>
</file>

<file path=docProps/thumbnail.jpeg>
</file>